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81" r:id="rId16"/>
    <p:sldId id="271" r:id="rId17"/>
    <p:sldId id="272" r:id="rId18"/>
    <p:sldId id="273" r:id="rId19"/>
    <p:sldId id="282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4630400" cy="8229600"/>
  <p:notesSz cx="6858000" cy="9144000"/>
  <p:embeddedFontLst>
    <p:embeddedFont>
      <p:font typeface="Dela Gothic One" panose="020B0604020202020204" charset="-128"/>
      <p:regular r:id="rId28"/>
    </p:embeddedFont>
    <p:embeddedFont>
      <p:font typeface="DM Sans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2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430000" y="0"/>
            <a:ext cx="3200400" cy="82296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 rot="5400000">
            <a:off x="12065000" y="2540000"/>
            <a:ext cx="3048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FFFFFF"/>
                </a:solidFill>
                <a:latin typeface="DM Sans"/>
              </a:rPr>
              <a:t>PRESENTED BY RETHINK AV</a:t>
            </a:r>
          </a:p>
        </p:txBody>
      </p:sp>
      <p:pic>
        <p:nvPicPr>
          <p:cNvPr id="5" name="Picture 4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44600"/>
            <a:ext cx="1295400" cy="21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540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USB-C — THE FUTURE OF MEETING ROOM CONNECTIVITY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100000"/>
            <a:ext cx="10800000" cy="3429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4000"/>
              </a:lnSpc>
            </a:pPr>
            <a:r>
              <a:rPr sz="6400" b="1" i="0">
                <a:solidFill>
                  <a:srgbClr val="FFFFFF"/>
                </a:solidFill>
                <a:latin typeface="Dela Gothic One"/>
              </a:rPr>
              <a:t>THE FUTURE OF
CONNECTIVITY
IS USB-C.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66675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62000" y="6921500"/>
            <a:ext cx="10160000" cy="5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0" i="0">
                <a:solidFill>
                  <a:srgbClr val="FFE5E5"/>
                </a:solidFill>
                <a:latin typeface="DM Sans"/>
              </a:rPr>
              <a:t>One cable. Audio, video, USB, power and data.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270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THE PORTFOLIO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700000"/>
            <a:ext cx="12500000" cy="8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400" b="1" i="0">
                <a:solidFill>
                  <a:srgbClr val="FFFFFF"/>
                </a:solidFill>
                <a:latin typeface="Dela Gothic One"/>
              </a:rPr>
              <a:t>FOUR FAMILIES. ONE SYSTEM.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2620000"/>
            <a:ext cx="1524000" cy="381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2000" y="2820000"/>
            <a:ext cx="120000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700" b="0" i="0">
                <a:solidFill>
                  <a:srgbClr val="FFE5E5"/>
                </a:solidFill>
                <a:latin typeface="DM Sans"/>
              </a:rPr>
              <a:t>One coherent system for the modern meeting room.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3580000"/>
            <a:ext cx="6477000" cy="18415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62000" y="3580000"/>
            <a:ext cx="6477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041400" y="3834000"/>
            <a:ext cx="59170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>
                <a:solidFill>
                  <a:srgbClr val="FFFFFF"/>
                </a:solidFill>
                <a:latin typeface="Dela Gothic One"/>
              </a:rPr>
              <a:t>KRATOS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1400" y="4340000"/>
            <a:ext cx="5917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SWITCHERS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1400" y="4710000"/>
            <a:ext cx="5917000" cy="6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USB-C and HDMI auto-switchers with integrated conferencing. The presenter just plugs in.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54900" y="3580000"/>
            <a:ext cx="6477000" cy="18415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7454900" y="3580000"/>
            <a:ext cx="6477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734300" y="3834000"/>
            <a:ext cx="59170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>
                <a:solidFill>
                  <a:srgbClr val="FFFFFF"/>
                </a:solidFill>
                <a:latin typeface="Dela Gothic One"/>
              </a:rPr>
              <a:t>MAGNI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4300" y="4340000"/>
            <a:ext cx="5917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MATRICES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4300" y="4710000"/>
            <a:ext cx="5917000" cy="6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Multi-input, multi-output presentation matrices for boardrooms and divisible spaces.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0" y="5520000"/>
            <a:ext cx="6477000" cy="18415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762000" y="5520000"/>
            <a:ext cx="6477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041400" y="5774000"/>
            <a:ext cx="59170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>
                <a:solidFill>
                  <a:srgbClr val="FFFFFF"/>
                </a:solidFill>
                <a:latin typeface="Dela Gothic One"/>
              </a:rPr>
              <a:t>OSIRIS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1400" y="6280000"/>
            <a:ext cx="5917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EXTENDERS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1400" y="6650000"/>
            <a:ext cx="5917000" cy="6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Signal transmission over Cat6A/7 up to 100m. Video, USB and power over a single cable.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54900" y="5520000"/>
            <a:ext cx="6477000" cy="18415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7454900" y="5520000"/>
            <a:ext cx="6477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734300" y="5774000"/>
            <a:ext cx="59170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>
                <a:solidFill>
                  <a:srgbClr val="FFFFFF"/>
                </a:solidFill>
                <a:latin typeface="Dela Gothic One"/>
              </a:rPr>
              <a:t>UC SMARTHUB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34300" y="6280000"/>
            <a:ext cx="5917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ACCESSORIES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34300" y="6650000"/>
            <a:ext cx="5917000" cy="6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Three-port USB 3.0 auto-switcher for effortless device sharing between two hosts.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430000" y="0"/>
            <a:ext cx="3200400" cy="82296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 rot="5400000">
            <a:off x="12065000" y="2540000"/>
            <a:ext cx="3048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FFFFFF"/>
                </a:solidFill>
                <a:latin typeface="DM Sans"/>
              </a:rPr>
              <a:t>THE RETHINK RANGE</a:t>
            </a:r>
          </a:p>
        </p:txBody>
      </p:sp>
      <p:pic>
        <p:nvPicPr>
          <p:cNvPr id="5" name="Picture 4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44600"/>
            <a:ext cx="1295400" cy="21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900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THE RANGE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300000"/>
            <a:ext cx="10200000" cy="24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8000" b="1" i="0">
                <a:solidFill>
                  <a:srgbClr val="FFFFFF"/>
                </a:solidFill>
                <a:latin typeface="Dela Gothic One"/>
              </a:rPr>
              <a:t>THE
PRODUCTS.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630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62000" y="6560000"/>
            <a:ext cx="1000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0" i="0">
                <a:solidFill>
                  <a:srgbClr val="FFE5E5"/>
                </a:solidFill>
                <a:latin typeface="DM Sans"/>
              </a:rPr>
              <a:t>Switchers. Extenders. Matrices. Accessories.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430000" y="0"/>
            <a:ext cx="3200400" cy="82296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 rot="5400000">
            <a:off x="12065000" y="2540000"/>
            <a:ext cx="3048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FFFFFF"/>
                </a:solidFill>
                <a:latin typeface="DM Sans"/>
              </a:rPr>
              <a:t>PRODUCT FAMILY</a:t>
            </a:r>
          </a:p>
        </p:txBody>
      </p:sp>
      <p:pic>
        <p:nvPicPr>
          <p:cNvPr id="5" name="Picture 4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44600"/>
            <a:ext cx="1295400" cy="21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900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PRODUCT FAMILY 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260000"/>
            <a:ext cx="10200000" cy="1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000" b="1" i="0">
                <a:solidFill>
                  <a:srgbClr val="FFFFFF"/>
                </a:solidFill>
                <a:latin typeface="Dela Gothic One"/>
              </a:rPr>
              <a:t>KRATOS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515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62000" y="5400000"/>
            <a:ext cx="10000000" cy="5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0" i="0">
                <a:solidFill>
                  <a:srgbClr val="FFE5E5"/>
                </a:solidFill>
                <a:latin typeface="Dela Gothic One"/>
              </a:rPr>
              <a:t>Switchers &amp; Switcher Extenders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KRATOS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32000"/>
            <a:ext cx="1250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400" b="1" i="0">
                <a:solidFill>
                  <a:srgbClr val="FFFFFF"/>
                </a:solidFill>
                <a:latin typeface="Dela Gothic One"/>
              </a:rPr>
              <a:t>4K USB-C &amp; HDMI BYOM SWITCHERS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15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2000" y="3380000"/>
            <a:ext cx="1180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600" b="0" i="0">
                <a:solidFill>
                  <a:srgbClr val="FFE5E5"/>
                </a:solidFill>
                <a:latin typeface="DM Sans"/>
              </a:rPr>
              <a:t>Hassle-free installation. Dependable performance. Built for AV pros who can’t afford a callback.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350000"/>
            <a:ext cx="4318000" cy="290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62000" y="4350000"/>
            <a:ext cx="4318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016000" y="4670000"/>
            <a:ext cx="381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800" b="1" i="0">
                <a:solidFill>
                  <a:srgbClr val="FFFFFF"/>
                </a:solidFill>
                <a:latin typeface="Dela Gothic One"/>
              </a:rPr>
              <a:t>RAV-SW-C2x1HU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6000" y="5230000"/>
            <a:ext cx="3810000" cy="34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COMPACT 2×1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6000" y="5670000"/>
            <a:ext cx="3810000" cy="1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400" b="0" i="0">
                <a:solidFill>
                  <a:srgbClr val="FFE5E5"/>
                </a:solidFill>
                <a:latin typeface="DM Sans"/>
              </a:rPr>
              <a:t>Compact 2×1 HDMI &amp; USB-C auto switch. Audio, video, USB, power and data.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07000" y="4350000"/>
            <a:ext cx="4318000" cy="290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5207000" y="4350000"/>
            <a:ext cx="4318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461000" y="4670000"/>
            <a:ext cx="381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800" b="1" i="0">
                <a:solidFill>
                  <a:srgbClr val="FFFFFF"/>
                </a:solidFill>
                <a:latin typeface="Dela Gothic One"/>
              </a:rPr>
              <a:t>RAV-SW-2x1HU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1000" y="5230000"/>
            <a:ext cx="3810000" cy="34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STANDARD 2×1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000" y="5670000"/>
            <a:ext cx="3810000" cy="1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400" b="0" i="0">
                <a:solidFill>
                  <a:srgbClr val="FFE5E5"/>
                </a:solidFill>
                <a:latin typeface="DM Sans"/>
              </a:rPr>
              <a:t>2×1 HDMI &amp; USB-C auto switch with full power delivery and BYOM support.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52000" y="4350000"/>
            <a:ext cx="4318000" cy="290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9652000" y="4350000"/>
            <a:ext cx="4318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9906000" y="4670000"/>
            <a:ext cx="381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800" b="1" i="0">
                <a:solidFill>
                  <a:srgbClr val="FFFFFF"/>
                </a:solidFill>
                <a:latin typeface="Dela Gothic One"/>
              </a:rPr>
              <a:t>RAV-SW-4x1HU-VC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0" y="5230000"/>
            <a:ext cx="3810000" cy="34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4×1 + CONFERENCING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0" y="5670000"/>
            <a:ext cx="3810000" cy="1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400" b="0" i="0">
                <a:solidFill>
                  <a:srgbClr val="FFE5E5"/>
                </a:solidFill>
                <a:latin typeface="DM Sans"/>
              </a:rPr>
              <a:t>4×1 HDMI &amp; USB-C auto switch with integrated video conferencing.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red_g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0"/>
            <a:ext cx="6400800" cy="8229600"/>
          </a:xfrm>
          <a:prstGeom prst="rect">
            <a:avLst/>
          </a:prstGeom>
        </p:spPr>
      </p:pic>
      <p:pic>
        <p:nvPicPr>
          <p:cNvPr id="4" name="Picture 3" descr="logo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SWITCHERS / KRATOS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280000"/>
            <a:ext cx="7300000" cy="5232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400" b="1" i="0" dirty="0">
                <a:solidFill>
                  <a:srgbClr val="FFFFFF"/>
                </a:solidFill>
                <a:latin typeface="Dela Gothic One"/>
              </a:rPr>
              <a:t>RAV-SW-</a:t>
            </a:r>
            <a:r>
              <a:rPr lang="en-GB" sz="3400" b="1" dirty="0">
                <a:solidFill>
                  <a:srgbClr val="FFFFFF"/>
                </a:solidFill>
                <a:latin typeface="Dela Gothic One"/>
              </a:rPr>
              <a:t>C</a:t>
            </a:r>
            <a:r>
              <a:rPr lang="en-GB" sz="3400" b="1" i="0" dirty="0">
                <a:solidFill>
                  <a:srgbClr val="FFFFFF"/>
                </a:solidFill>
                <a:latin typeface="Dela Gothic One"/>
              </a:rPr>
              <a:t>2</a:t>
            </a:r>
            <a:r>
              <a:rPr sz="3400" b="1" i="0" dirty="0">
                <a:solidFill>
                  <a:srgbClr val="FFFFFF"/>
                </a:solidFill>
                <a:latin typeface="Dela Gothic One"/>
              </a:rPr>
              <a:t>x1HU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050000"/>
            <a:ext cx="7300000" cy="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800" b="0" i="0">
                <a:solidFill>
                  <a:srgbClr val="C91313"/>
                </a:solidFill>
                <a:latin typeface="Dela Gothic One"/>
              </a:rPr>
              <a:t>THE FLAGSHIP CONFERENCING SWITCHER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376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62000" y="3980000"/>
            <a:ext cx="690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FFE5E5"/>
                </a:solidFill>
                <a:latin typeface="DM Sans"/>
              </a:rPr>
              <a:t>4×1 HDMI &amp; USB-C auto switch with integrated video conferencing.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" y="470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222000" y="4675000"/>
            <a:ext cx="34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Dela Gothic One"/>
              </a:rPr>
              <a:t>AUTO-SWITCHING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2000" y="5000000"/>
            <a:ext cx="6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0" i="0">
                <a:solidFill>
                  <a:srgbClr val="FFE5E5"/>
                </a:solidFill>
                <a:latin typeface="DM Sans"/>
              </a:rPr>
              <a:t>Latest source wins — no remote, no menu.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0" y="550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222000" y="5475000"/>
            <a:ext cx="34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Dela Gothic One"/>
              </a:rPr>
              <a:t>CONFERENCING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2000" y="5800000"/>
            <a:ext cx="6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0" i="0">
                <a:solidFill>
                  <a:srgbClr val="FFE5E5"/>
                </a:solidFill>
                <a:latin typeface="DM Sans"/>
              </a:rPr>
              <a:t>Camera, mic and speaker pass-through for BYOM.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2000" y="630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222000" y="6275000"/>
            <a:ext cx="34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Dela Gothic One"/>
              </a:rPr>
              <a:t>ONE-CABLE BYOM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2000" y="6600000"/>
            <a:ext cx="6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0" i="0">
                <a:solidFill>
                  <a:srgbClr val="FFE5E5"/>
                </a:solidFill>
                <a:latin typeface="DM Sans"/>
              </a:rPr>
              <a:t>Audio, video, USB, power and data over USB-C.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2000" y="710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222000" y="7075000"/>
            <a:ext cx="34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Dela Gothic One"/>
              </a:rPr>
              <a:t>4K @ 60Hz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2000" y="7400000"/>
            <a:ext cx="6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0" i="0">
                <a:solidFill>
                  <a:srgbClr val="FFE5E5"/>
                </a:solidFill>
                <a:latin typeface="DM Sans"/>
              </a:rPr>
              <a:t>Uncompressed video to the room display.</a:t>
            </a:r>
          </a:p>
        </p:txBody>
      </p:sp>
      <p:pic>
        <p:nvPicPr>
          <p:cNvPr id="22" name="Picture 21" descr="prod_4x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000" y="2828275"/>
            <a:ext cx="4500000" cy="164344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300000" y="6400000"/>
            <a:ext cx="1375000" cy="360000"/>
          </a:xfrm>
          <a:prstGeom prst="round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9300000" y="6460000"/>
            <a:ext cx="1375000" cy="2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DM Sans"/>
              </a:rPr>
              <a:t>HDMI ×3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825000" y="6400000"/>
            <a:ext cx="1085000" cy="360000"/>
          </a:xfrm>
          <a:prstGeom prst="round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10825000" y="6460000"/>
            <a:ext cx="1085000" cy="2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DM Sans"/>
              </a:rPr>
              <a:t>USB-C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2060000" y="6400000"/>
            <a:ext cx="1085000" cy="360000"/>
          </a:xfrm>
          <a:prstGeom prst="round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12060000" y="6460000"/>
            <a:ext cx="1085000" cy="2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DM Sans"/>
              </a:rPr>
              <a:t>AUDIO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3295000" y="6400000"/>
            <a:ext cx="1085000" cy="360000"/>
          </a:xfrm>
          <a:prstGeom prst="round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13295000" y="6460000"/>
            <a:ext cx="1085000" cy="2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DM Sans"/>
              </a:rPr>
              <a:t>VIDEO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300000" y="6880000"/>
            <a:ext cx="1085000" cy="360000"/>
          </a:xfrm>
          <a:prstGeom prst="round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9300000" y="6940000"/>
            <a:ext cx="1085000" cy="2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DM Sans"/>
              </a:rPr>
              <a:t>POWER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00" y="250000"/>
            <a:ext cx="900000" cy="148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00" y="470000"/>
            <a:ext cx="3000000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C91313"/>
                </a:solidFill>
                <a:latin typeface="Dela Gothic One"/>
              </a:rPr>
              <a:t>KRATOS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0000" y="470000"/>
            <a:ext cx="11800000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900" b="1">
                <a:solidFill>
                  <a:srgbClr val="FFFFFF"/>
                </a:solidFill>
                <a:latin typeface="DM Sans"/>
              </a:rPr>
              <a:t>4K USB-C &amp; HDMI BYOM (Bring Your Own Meeting) Switchers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000" y="900000"/>
            <a:ext cx="14030400" cy="127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70000" y="965000"/>
            <a:ext cx="1507550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850" b="1">
                <a:solidFill>
                  <a:srgbClr val="C91313"/>
                </a:solidFill>
                <a:latin typeface="DM Sans"/>
              </a:rPr>
              <a:t>RAV-SW-SmartHub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7550" y="965000"/>
            <a:ext cx="1507550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850" b="1">
                <a:solidFill>
                  <a:srgbClr val="C91313"/>
                </a:solidFill>
                <a:latin typeface="DM Sans"/>
              </a:rPr>
              <a:t>RAV-SW-C2x1HU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5100" y="965000"/>
            <a:ext cx="1507550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850" b="1">
                <a:solidFill>
                  <a:srgbClr val="C91313"/>
                </a:solidFill>
                <a:latin typeface="DM Sans"/>
              </a:rPr>
              <a:t>RAV-SW-2x1U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2650" y="965000"/>
            <a:ext cx="1507550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850" b="1">
                <a:solidFill>
                  <a:srgbClr val="C91313"/>
                </a:solidFill>
                <a:latin typeface="DM Sans"/>
              </a:rPr>
              <a:t>RAV-SW-2x1HU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0200" y="965000"/>
            <a:ext cx="1507550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850" b="1">
                <a:solidFill>
                  <a:srgbClr val="C91313"/>
                </a:solidFill>
                <a:latin typeface="DM Sans"/>
              </a:rPr>
              <a:t>RAV-SW-4x1HU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07750" y="965000"/>
            <a:ext cx="1507550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850" b="1">
                <a:solidFill>
                  <a:srgbClr val="C91313"/>
                </a:solidFill>
                <a:latin typeface="DM Sans"/>
              </a:rPr>
              <a:t>RAV-SW-4x1HU-VC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55300" y="965000"/>
            <a:ext cx="1507550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850" b="1">
                <a:solidFill>
                  <a:srgbClr val="C91313"/>
                </a:solidFill>
                <a:latin typeface="DM Sans"/>
              </a:rPr>
              <a:t>RAV-SW-2x1HU100-T/RX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02850" y="965000"/>
            <a:ext cx="1507550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850" b="1">
                <a:solidFill>
                  <a:srgbClr val="C91313"/>
                </a:solidFill>
                <a:latin typeface="DM Sans"/>
              </a:rPr>
              <a:t>RAV-SW-2x1U2CH100-Tx/Rx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65000" y="1340000"/>
            <a:ext cx="1317550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 descr="q1_SmartHu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75" y="1405000"/>
            <a:ext cx="619200" cy="430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612550" y="1340000"/>
            <a:ext cx="1317550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 descr="q2_C2x1H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002" y="1405000"/>
            <a:ext cx="790645" cy="4300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160100" y="1340000"/>
            <a:ext cx="1317550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q3_2x1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100" y="1407718"/>
            <a:ext cx="1167550" cy="42456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707650" y="1340000"/>
            <a:ext cx="1317550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Picture 21" descr="q4_2x1HU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650" y="1422881"/>
            <a:ext cx="1167550" cy="39423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8255200" y="1340000"/>
            <a:ext cx="1317550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4" name="Picture 23" descr="q5_4x1HU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0200" y="1458470"/>
            <a:ext cx="1167550" cy="32305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9802750" y="1340000"/>
            <a:ext cx="1317550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6" name="Picture 25" descr="q6_4x1HU-VC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7953" y="1405000"/>
            <a:ext cx="1167142" cy="4300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1350300" y="1340000"/>
            <a:ext cx="1317550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8" name="Picture 27" descr="q7_2x1HU10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1645" y="1405000"/>
            <a:ext cx="614859" cy="4300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2897850" y="1340000"/>
            <a:ext cx="1317550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" name="Picture 29" descr="q8_2x1U2CH10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16208" y="1405000"/>
            <a:ext cx="680833" cy="430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494375" y="1960000"/>
            <a:ext cx="6350" cy="6104000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5041925" y="1960000"/>
            <a:ext cx="6350" cy="6104000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6589475" y="1960000"/>
            <a:ext cx="6350" cy="6104000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ectangle 33"/>
          <p:cNvSpPr/>
          <p:nvPr/>
        </p:nvSpPr>
        <p:spPr>
          <a:xfrm>
            <a:off x="8137025" y="1960000"/>
            <a:ext cx="6350" cy="6104000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9684575" y="1960000"/>
            <a:ext cx="6350" cy="6104000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11232125" y="1960000"/>
            <a:ext cx="6350" cy="6104000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12779675" y="1960000"/>
            <a:ext cx="6350" cy="6104000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1945237" y="1960000"/>
            <a:ext cx="9525" cy="6104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300000" y="1960000"/>
            <a:ext cx="14030400" cy="210000"/>
          </a:xfrm>
          <a:prstGeom prst="rect">
            <a:avLst/>
          </a:prstGeom>
          <a:solidFill>
            <a:srgbClr val="0C0C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340000" y="1960000"/>
            <a:ext cx="4650000" cy="21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C91313"/>
                </a:solidFill>
                <a:latin typeface="DM Sans"/>
              </a:rPr>
              <a:t>VIDEO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0000" y="2170000"/>
            <a:ext cx="157000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Video Inputs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80000" y="217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—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27550" y="217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USB-C 4K@60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HDMI 4K@60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75100" y="217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USB-C 4K@60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22650" y="217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USB-C 4K@60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HDMI 4K@60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70200" y="217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USB-C 4K@60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HDMI 4K@60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717750" y="217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3× HDMI 4K@60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USB-C 4K@30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265300" y="217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HDMI 4K@60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USB-C 4K@60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812850" y="217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USB-C 4K@60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0000" y="2558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360000" y="2562000"/>
            <a:ext cx="157000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Video Outputs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80000" y="256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—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27550" y="256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HDMI 4K@60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75100" y="256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HDMI 4K@60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22650" y="256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HDMI 4K@60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0200" y="256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HDMI 4K@60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717750" y="256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HDMI 4K@60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265300" y="256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HDMI 4K@60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812850" y="256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HDMI 4K@60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0000" y="2858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360000" y="2862000"/>
            <a:ext cx="157000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Extended Desktop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50000" y="286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97550" y="286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45100" y="286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92650" y="286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40200" y="286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687750" y="286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1235300" y="286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2782850" y="286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00000" y="3158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Rectangle 70"/>
          <p:cNvSpPr/>
          <p:nvPr/>
        </p:nvSpPr>
        <p:spPr>
          <a:xfrm>
            <a:off x="300000" y="3162000"/>
            <a:ext cx="14030400" cy="210000"/>
          </a:xfrm>
          <a:prstGeom prst="rect">
            <a:avLst/>
          </a:prstGeom>
          <a:solidFill>
            <a:srgbClr val="0C0C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340000" y="3162000"/>
            <a:ext cx="4650000" cy="21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C91313"/>
                </a:solidFill>
                <a:latin typeface="DM Sans"/>
              </a:rPr>
              <a:t>USB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60000" y="3372000"/>
            <a:ext cx="157000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USB (Device)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80000" y="3372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3× USB-A (3.0)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527550" y="3372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4× USB-A (3.2 Gen1)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HotKey: 2× USB 1.1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75100" y="3372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USB-C (3.2 Gen1)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USB-A (3.2 Gen1)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622650" y="3372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USB-C (3.2 Gen1)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USB-A (3.2 Gen1)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170200" y="3372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USB-C (3.2 Gen1)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USB-A (3.2 Gen1)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717750" y="3372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USB-A (1.1), 1× USB-A (2.0)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USB-A (3.0)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265300" y="3372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3× USB-A (2.0)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812850" y="3372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USB-C (3.2 Gen1)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USB-A (3.2 Gen1)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00000" y="3760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360000" y="3764000"/>
            <a:ext cx="157000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USB (Host)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980000" y="3764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USB-B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27550" y="3764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Combined on USB-C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USB-B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075100" y="3764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Combined on USB-C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622650" y="3764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Combined on USB-C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USB-B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170200" y="3764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Combined on USB-C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USB-C &amp; 1× USB-B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717750" y="3764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Combined on USB-C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3× USB-B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1265300" y="3764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Combined on USB-C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1× USB-B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2812850" y="3764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2× Combined on USB-C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00000" y="4152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3" name="Rectangle 92"/>
          <p:cNvSpPr/>
          <p:nvPr/>
        </p:nvSpPr>
        <p:spPr>
          <a:xfrm>
            <a:off x="300000" y="4156000"/>
            <a:ext cx="14030400" cy="210000"/>
          </a:xfrm>
          <a:prstGeom prst="rect">
            <a:avLst/>
          </a:prstGeom>
          <a:solidFill>
            <a:srgbClr val="0C0C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TextBox 93"/>
          <p:cNvSpPr txBox="1"/>
          <p:nvPr/>
        </p:nvSpPr>
        <p:spPr>
          <a:xfrm>
            <a:off x="340000" y="4156000"/>
            <a:ext cx="4650000" cy="21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C91313"/>
                </a:solidFill>
                <a:latin typeface="DM Sans"/>
              </a:rPr>
              <a:t>AUDIO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60000" y="4366000"/>
            <a:ext cx="157000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Analogue In/Out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980000" y="4366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—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527550" y="4366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—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75100" y="4366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Embedder &amp;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De-embedder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622650" y="4366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Embedder &amp;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De-embedder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170200" y="4366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Embedder &amp;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De-embedder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717750" y="4366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—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265300" y="4366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Embedder &amp;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De-embedder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2812850" y="4366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De-embedder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00000" y="4754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5" name="Rectangle 104"/>
          <p:cNvSpPr/>
          <p:nvPr/>
        </p:nvSpPr>
        <p:spPr>
          <a:xfrm>
            <a:off x="300000" y="4758000"/>
            <a:ext cx="14030400" cy="210000"/>
          </a:xfrm>
          <a:prstGeom prst="rect">
            <a:avLst/>
          </a:prstGeom>
          <a:solidFill>
            <a:srgbClr val="0C0C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6" name="TextBox 105"/>
          <p:cNvSpPr txBox="1"/>
          <p:nvPr/>
        </p:nvSpPr>
        <p:spPr>
          <a:xfrm>
            <a:off x="340000" y="4758000"/>
            <a:ext cx="4650000" cy="21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C91313"/>
                </a:solidFill>
                <a:latin typeface="DM Sans"/>
              </a:rPr>
              <a:t>CONTROL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60000" y="4968000"/>
            <a:ext cx="157000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Host Switching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980000" y="4968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Automatic / Manual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527550" y="4968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Automatic / Manual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IR Remote / HotKey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075100" y="4968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Automatic / Manual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IR Remote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622650" y="4968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Automatic / Manual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IR Remote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170200" y="4968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Automatic / Manual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IR Remote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717750" y="4968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Automatic / Manual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IR Remote / HotKey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1265300" y="4968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Automatic / Manual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2812850" y="4968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Automatic / Manual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300000" y="535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7" name="TextBox 116"/>
          <p:cNvSpPr txBox="1"/>
          <p:nvPr/>
        </p:nvSpPr>
        <p:spPr>
          <a:xfrm>
            <a:off x="360000" y="5360000"/>
            <a:ext cx="157000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API Control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980000" y="536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RS-232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497550" y="5360000"/>
            <a:ext cx="154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075100" y="536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TCP/IP &amp; RS-232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622650" y="536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TCP/IP &amp; RS-232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170200" y="536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TCP/IP &amp; RS-232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717750" y="536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TCP/IP &amp; RS-232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1265300" y="536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RS-232 &amp;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RS-232 Pass-through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2812850" y="5360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RS-232 Pass-through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00000" y="5748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7" name="TextBox 126"/>
          <p:cNvSpPr txBox="1"/>
          <p:nvPr/>
        </p:nvSpPr>
        <p:spPr>
          <a:xfrm>
            <a:off x="360000" y="5752000"/>
            <a:ext cx="157000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Network Port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950000" y="575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497550" y="575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075100" y="575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622650" y="575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170200" y="575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9717750" y="575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1235300" y="575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2782850" y="575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300000" y="6048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7" name="TextBox 136"/>
          <p:cNvSpPr txBox="1"/>
          <p:nvPr/>
        </p:nvSpPr>
        <p:spPr>
          <a:xfrm>
            <a:off x="360000" y="6052000"/>
            <a:ext cx="157000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Web GUI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950000" y="605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497550" y="605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045100" y="605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592650" y="605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8140200" y="605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9687750" y="605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1235300" y="605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2782850" y="605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300000" y="6348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7" name="TextBox 146"/>
          <p:cNvSpPr txBox="1"/>
          <p:nvPr/>
        </p:nvSpPr>
        <p:spPr>
          <a:xfrm>
            <a:off x="360000" y="6352000"/>
            <a:ext cx="157000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EDID Management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950000" y="6352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527550" y="635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Pass-through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075100" y="635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Configurable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622650" y="635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Configurable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8170200" y="635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Configurable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9717750" y="635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Configurable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1265300" y="635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Pass-through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2812850" y="6352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Pass-through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300000" y="6648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7" name="Rectangle 156"/>
          <p:cNvSpPr/>
          <p:nvPr/>
        </p:nvSpPr>
        <p:spPr>
          <a:xfrm>
            <a:off x="300000" y="6652000"/>
            <a:ext cx="14030400" cy="210000"/>
          </a:xfrm>
          <a:prstGeom prst="rect">
            <a:avLst/>
          </a:prstGeom>
          <a:solidFill>
            <a:srgbClr val="0C0C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8" name="TextBox 157"/>
          <p:cNvSpPr txBox="1"/>
          <p:nvPr/>
        </p:nvSpPr>
        <p:spPr>
          <a:xfrm>
            <a:off x="340000" y="6652000"/>
            <a:ext cx="4650000" cy="21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C91313"/>
                </a:solidFill>
                <a:latin typeface="DM Sans"/>
              </a:rPr>
              <a:t>EXTENSION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60000" y="6862000"/>
            <a:ext cx="157000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Distance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950000" y="6862000"/>
            <a:ext cx="154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497550" y="6862000"/>
            <a:ext cx="154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045100" y="6862000"/>
            <a:ext cx="154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592650" y="6862000"/>
            <a:ext cx="154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8140200" y="6862000"/>
            <a:ext cx="154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9687750" y="6862000"/>
            <a:ext cx="154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1265300" y="6862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100m 4K@60</a:t>
            </a:r>
          </a:p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150m 1080@60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2812850" y="6862000"/>
            <a:ext cx="1487550" cy="39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100m 4K@60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300000" y="7250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9" name="Rectangle 168"/>
          <p:cNvSpPr/>
          <p:nvPr/>
        </p:nvSpPr>
        <p:spPr>
          <a:xfrm>
            <a:off x="300000" y="7254000"/>
            <a:ext cx="14030400" cy="210000"/>
          </a:xfrm>
          <a:prstGeom prst="rect">
            <a:avLst/>
          </a:prstGeom>
          <a:solidFill>
            <a:srgbClr val="0C0C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0" name="TextBox 169"/>
          <p:cNvSpPr txBox="1"/>
          <p:nvPr/>
        </p:nvSpPr>
        <p:spPr>
          <a:xfrm>
            <a:off x="340000" y="7254000"/>
            <a:ext cx="4650000" cy="21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C91313"/>
                </a:solidFill>
                <a:latin typeface="DM Sans"/>
              </a:rPr>
              <a:t>POWER DELIVERY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360000" y="7464000"/>
            <a:ext cx="157000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USB-C Charging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950000" y="7464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527550" y="7464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100W via USB-C PD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075100" y="7464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100W (2 ports)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622650" y="7464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100W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170200" y="7464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100W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717750" y="7464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60W &amp; 100W (opt. PSU)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1265300" y="7464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60W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2782850" y="7464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300000" y="7760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1" name="TextBox 180"/>
          <p:cNvSpPr txBox="1"/>
          <p:nvPr/>
        </p:nvSpPr>
        <p:spPr>
          <a:xfrm>
            <a:off x="360000" y="7764000"/>
            <a:ext cx="157000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PoC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1980000" y="7764000"/>
            <a:ext cx="148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800" b="0">
                <a:solidFill>
                  <a:srgbClr val="F2E3E3"/>
                </a:solidFill>
                <a:latin typeface="DM Sans"/>
              </a:rPr>
              <a:t>5V USB or PSU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497550" y="7764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045100" y="7764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6592650" y="7764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8140200" y="7764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687750" y="7764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11235300" y="7764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2782850" y="7764000"/>
            <a:ext cx="1547550" cy="30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300000" y="8060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430000" y="0"/>
            <a:ext cx="3200400" cy="82296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 rot="5400000">
            <a:off x="12065000" y="2540000"/>
            <a:ext cx="3048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FFFFFF"/>
                </a:solidFill>
                <a:latin typeface="DM Sans"/>
              </a:rPr>
              <a:t>PRODUCT FAMILY</a:t>
            </a:r>
          </a:p>
        </p:txBody>
      </p:sp>
      <p:pic>
        <p:nvPicPr>
          <p:cNvPr id="5" name="Picture 4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44600"/>
            <a:ext cx="1295400" cy="21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900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PRODUCT FAMILY 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260000"/>
            <a:ext cx="10200000" cy="1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000" b="1" i="0">
                <a:solidFill>
                  <a:srgbClr val="FFFFFF"/>
                </a:solidFill>
                <a:latin typeface="Dela Gothic One"/>
              </a:rPr>
              <a:t>OSIRIS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515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62000" y="5400000"/>
            <a:ext cx="10000000" cy="5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0" i="0">
                <a:solidFill>
                  <a:srgbClr val="FFE5E5"/>
                </a:solidFill>
                <a:latin typeface="Dela Gothic One"/>
              </a:rPr>
              <a:t>Extenders — signal that doesn’t quit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OSIRIS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32000"/>
            <a:ext cx="1250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400" b="1" i="0">
                <a:solidFill>
                  <a:srgbClr val="FFFFFF"/>
                </a:solidFill>
                <a:latin typeface="Dela Gothic One"/>
              </a:rPr>
              <a:t>HDBASET EXTENDERS OVER CAT 6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15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2000" y="3380000"/>
            <a:ext cx="1180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600" b="0" i="0">
                <a:solidFill>
                  <a:srgbClr val="FFE5E5"/>
                </a:solidFill>
                <a:latin typeface="DM Sans"/>
              </a:rPr>
              <a:t>Transmitter &amp; receiver pairs that push signal the length of the building.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3950000"/>
            <a:ext cx="6477000" cy="345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62000" y="3950000"/>
            <a:ext cx="6477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041400" y="4250000"/>
            <a:ext cx="5917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100" b="1" i="0">
                <a:solidFill>
                  <a:srgbClr val="FFFFFF"/>
                </a:solidFill>
                <a:latin typeface="Dela Gothic One"/>
              </a:rPr>
              <a:t>RAV-EX-H70-Tx/Rx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1400" y="4790000"/>
            <a:ext cx="5917000" cy="34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HDMI EXTENDER</a:t>
            </a:r>
          </a:p>
        </p:txBody>
      </p:sp>
      <p:pic>
        <p:nvPicPr>
          <p:cNvPr id="12" name="Picture 11" descr="prod_ext_h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907" y="5150000"/>
            <a:ext cx="1427184" cy="15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1400" y="6730000"/>
            <a:ext cx="5917000" cy="6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HDMI over HDBaseT — 4K UHD up to 60m on a single Cat 6 cable.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18400" y="3950000"/>
            <a:ext cx="6477000" cy="345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7518400" y="3950000"/>
            <a:ext cx="6477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797800" y="4250000"/>
            <a:ext cx="5917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100" b="1" i="0">
                <a:solidFill>
                  <a:srgbClr val="FFFFFF"/>
                </a:solidFill>
                <a:latin typeface="Dela Gothic One"/>
              </a:rPr>
              <a:t>RAV-EX-U70-Tx/Rx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97800" y="4790000"/>
            <a:ext cx="5917000" cy="34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USB-C EXTENDER</a:t>
            </a:r>
          </a:p>
        </p:txBody>
      </p:sp>
      <p:pic>
        <p:nvPicPr>
          <p:cNvPr id="18" name="Picture 17" descr="prod_ext_u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806" y="5150000"/>
            <a:ext cx="2148186" cy="150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97800" y="6730000"/>
            <a:ext cx="5917000" cy="6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USB-C video + USB extension over HDBaseT for mid-distance installs.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430000" y="0"/>
            <a:ext cx="3200400" cy="82296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 rot="5400000">
            <a:off x="12065000" y="2540000"/>
            <a:ext cx="3048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FFFFFF"/>
                </a:solidFill>
                <a:latin typeface="DM Sans"/>
              </a:rPr>
              <a:t>PRODUCT FAMILY</a:t>
            </a:r>
          </a:p>
        </p:txBody>
      </p:sp>
      <p:pic>
        <p:nvPicPr>
          <p:cNvPr id="5" name="Picture 4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44600"/>
            <a:ext cx="1295400" cy="21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900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PRODUCT FAMILY 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260000"/>
            <a:ext cx="10200000" cy="1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000" b="1" i="0">
                <a:solidFill>
                  <a:srgbClr val="FFFFFF"/>
                </a:solidFill>
                <a:latin typeface="Dela Gothic One"/>
              </a:rPr>
              <a:t>MAGNI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515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62000" y="5400000"/>
            <a:ext cx="10000000" cy="5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0" i="0">
                <a:solidFill>
                  <a:srgbClr val="FFE5E5"/>
                </a:solidFill>
                <a:latin typeface="Dela Gothic One"/>
              </a:rPr>
              <a:t>Matrices — multi-input, multi-output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00" y="250000"/>
            <a:ext cx="900000" cy="148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00" y="470000"/>
            <a:ext cx="3000000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C91313"/>
                </a:solidFill>
                <a:latin typeface="Dela Gothic One"/>
              </a:rPr>
              <a:t>MAGNI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0000" y="470000"/>
            <a:ext cx="12000000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FFFFFF"/>
                </a:solidFill>
                <a:latin typeface="DM Sans"/>
              </a:rPr>
              <a:t>4K USB-C &amp; HDMI BYOM (Bring Your Own Meeting) Matrix Switchers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000" y="900000"/>
            <a:ext cx="14030400" cy="127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020000" y="965000"/>
            <a:ext cx="2015066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950" b="1">
                <a:solidFill>
                  <a:srgbClr val="C91313"/>
                </a:solidFill>
                <a:latin typeface="DM Sans"/>
              </a:rPr>
              <a:t>RAV-MS-4x2HU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5066" y="965000"/>
            <a:ext cx="2015066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950" b="1">
                <a:solidFill>
                  <a:srgbClr val="C91313"/>
                </a:solidFill>
                <a:latin typeface="DM Sans"/>
              </a:rPr>
              <a:t>RAV-MS-4x2HU-MST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0133" y="965000"/>
            <a:ext cx="2015066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950" b="1">
                <a:solidFill>
                  <a:srgbClr val="C91313"/>
                </a:solidFill>
                <a:latin typeface="DM Sans"/>
              </a:rPr>
              <a:t>RAV-MS-4x2HU-Tx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85200" y="965000"/>
            <a:ext cx="2015066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950" b="1">
                <a:solidFill>
                  <a:srgbClr val="C91313"/>
                </a:solidFill>
                <a:latin typeface="DM Sans"/>
              </a:rPr>
              <a:t>RAV-MS-4x2HUD-Tx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40266" y="965000"/>
            <a:ext cx="2015066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950" b="1">
                <a:solidFill>
                  <a:srgbClr val="C91313"/>
                </a:solidFill>
                <a:latin typeface="DM Sans"/>
              </a:rPr>
              <a:t>RAV-MV-4x2HU-Tx/Rx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95333" y="965000"/>
            <a:ext cx="2015066" cy="3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sz="950" b="1">
                <a:solidFill>
                  <a:srgbClr val="C91313"/>
                </a:solidFill>
                <a:latin typeface="DM Sans"/>
              </a:rPr>
              <a:t>RAV-MS-4x2DLHU-Tx/Rx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30000" y="1340000"/>
            <a:ext cx="1795066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 descr="m1_4x2H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283" y="1405000"/>
            <a:ext cx="1182500" cy="430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185066" y="1340000"/>
            <a:ext cx="1795066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 descr="m2_4x2HU-M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350" y="1405000"/>
            <a:ext cx="1182500" cy="430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240133" y="1340000"/>
            <a:ext cx="1795066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 descr="m3_4x2HU-T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557" y="1405000"/>
            <a:ext cx="1404218" cy="4300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295200" y="1340000"/>
            <a:ext cx="1795066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m4_4x2HUD-T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3816" y="1405000"/>
            <a:ext cx="1497833" cy="4300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0350266" y="1340000"/>
            <a:ext cx="1795066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Picture 21" descr="m5_MV-4x2HU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7345" y="1405000"/>
            <a:ext cx="820909" cy="430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405333" y="1340000"/>
            <a:ext cx="1795066" cy="5600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4" name="Picture 23" descr="m6_4x2DLHU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87318" y="1405000"/>
            <a:ext cx="1231095" cy="43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051891" y="1900000"/>
            <a:ext cx="6350" cy="6120000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6106958" y="1900000"/>
            <a:ext cx="6350" cy="6120000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8162025" y="1900000"/>
            <a:ext cx="6350" cy="6120000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10217091" y="1900000"/>
            <a:ext cx="6350" cy="6120000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12272158" y="1900000"/>
            <a:ext cx="6350" cy="6120000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1995237" y="1900000"/>
            <a:ext cx="9525" cy="61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300000" y="1900000"/>
            <a:ext cx="14030400" cy="210000"/>
          </a:xfrm>
          <a:prstGeom prst="rect">
            <a:avLst/>
          </a:prstGeom>
          <a:solidFill>
            <a:srgbClr val="0C0C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340000" y="1900000"/>
            <a:ext cx="4700000" cy="21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C91313"/>
                </a:solidFill>
                <a:latin typeface="DM Sans"/>
              </a:rPr>
              <a:t>VIDEO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0000" y="2110000"/>
            <a:ext cx="1620000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Video Inputs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30000" y="2110000"/>
            <a:ext cx="1995066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USB-C 4K60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HDMI 4K60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85066" y="2110000"/>
            <a:ext cx="1995066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1× USB-C (MST) 4K60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HDMI 4K60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40133" y="2110000"/>
            <a:ext cx="1995066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USB-C 4K60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HDMI 4K60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95200" y="2110000"/>
            <a:ext cx="1995066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USB-C 4K60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HDMI 4K60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50266" y="2110000"/>
            <a:ext cx="1995066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Tx: 2× USB-C 4K60 &amp; 2× HDMI 4K60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Rx: 1× HDMI 4K60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305333" y="2110000"/>
            <a:ext cx="1995066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Tx: 2× USB-C 4K60 &amp; 2× HDMI 4K60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Rx: 2× HDMI 4K60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0000" y="252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360000" y="2530000"/>
            <a:ext cx="1620000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Video Outputs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30000" y="253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HDMI 4K60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85066" y="253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HDMI 4K60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40133" y="253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HDMI 4K60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95200" y="253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HDMI 4K60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250266" y="253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HDMI 4K60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305333" y="253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HDMI 4K60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0000" y="278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360000" y="2790000"/>
            <a:ext cx="1620000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Extended Desktop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00000" y="279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55066" y="279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10133" y="279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65200" y="279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220266" y="279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275333" y="279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00000" y="304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300000" y="3050000"/>
            <a:ext cx="14030400" cy="210000"/>
          </a:xfrm>
          <a:prstGeom prst="rect">
            <a:avLst/>
          </a:prstGeom>
          <a:solidFill>
            <a:srgbClr val="0C0C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340000" y="3050000"/>
            <a:ext cx="4700000" cy="21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C91313"/>
                </a:solidFill>
                <a:latin typeface="DM Sans"/>
              </a:rPr>
              <a:t>USB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0000" y="3260000"/>
            <a:ext cx="1620000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USB (Device)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30000" y="3260000"/>
            <a:ext cx="1995066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1× USB-C &amp; 2× USB-A (3.2 Gen1)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85066" y="3260000"/>
            <a:ext cx="1995066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1× USB-C &amp; 2× USB-A (3.2 Gen1)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40133" y="3260000"/>
            <a:ext cx="1995066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4× USB-A (3.2 Gen1)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195200" y="3260000"/>
            <a:ext cx="1995066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4× USB-A (3.2 Gen1)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250266" y="3260000"/>
            <a:ext cx="1995066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Tx: 1× USB-C &amp; 3× USB-A (3.2 Gen1)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&amp; 2× USB-A (1.1)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Rx: 2× USB-A (2.0)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305333" y="3260000"/>
            <a:ext cx="1995066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Tx: 1× USB-C &amp; 2× USB-1 (3.2 Gen1)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Rx: 1× USB-C &amp; 2× USB-1 (3.2 Gen1)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0000" y="383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360000" y="3840000"/>
            <a:ext cx="1620000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USB (Host)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30000" y="3840000"/>
            <a:ext cx="1995066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Combined on USB-C, 1× USB-C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1× USB-B (3.2 Gen1)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85066" y="3840000"/>
            <a:ext cx="1995066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1× Combined on USB-C, 1× USB-C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1× USB-B (3.2 Gen1)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40133" y="3840000"/>
            <a:ext cx="1995066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Combined on USB-C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USB-B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195200" y="3840000"/>
            <a:ext cx="1995066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Combined on USB-C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USB-B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250266" y="3840000"/>
            <a:ext cx="1995066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Tx: 2× Combined on USB-C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&amp; 2× USB-B (3.2 Gen1)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Rx: 1× USB-B (2.0)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305333" y="3840000"/>
            <a:ext cx="1995066" cy="58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Tx: 2× Combined on USB-C, 1× USB-C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&amp; 1× USB-B (3.2 Gen1)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Rx: 1× USB-B (3.2 Gen1)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00000" y="441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Rectangle 74"/>
          <p:cNvSpPr/>
          <p:nvPr/>
        </p:nvSpPr>
        <p:spPr>
          <a:xfrm>
            <a:off x="300000" y="4420000"/>
            <a:ext cx="14030400" cy="210000"/>
          </a:xfrm>
          <a:prstGeom prst="rect">
            <a:avLst/>
          </a:prstGeom>
          <a:solidFill>
            <a:srgbClr val="0C0C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340000" y="4420000"/>
            <a:ext cx="4700000" cy="21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C91313"/>
                </a:solidFill>
                <a:latin typeface="DM Sans"/>
              </a:rPr>
              <a:t>AUDIO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60000" y="4630000"/>
            <a:ext cx="1620000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Analogue In/Out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0000" y="463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Embedder &amp; De-embedder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085066" y="463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Embedder &amp; De-embedder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40133" y="463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Embedder &amp; De-embedder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195200" y="463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Embedder &amp; De-embedder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250266" y="463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Embedder &amp; De-embedder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2305333" y="463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Embedder &amp; De-embedder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00000" y="488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360000" y="4890000"/>
            <a:ext cx="1620000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Dante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000000" y="489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055066" y="489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110133" y="489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165200" y="489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220266" y="489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2275333" y="489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00000" y="514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3" name="Rectangle 92"/>
          <p:cNvSpPr/>
          <p:nvPr/>
        </p:nvSpPr>
        <p:spPr>
          <a:xfrm>
            <a:off x="300000" y="5150000"/>
            <a:ext cx="14030400" cy="210000"/>
          </a:xfrm>
          <a:prstGeom prst="rect">
            <a:avLst/>
          </a:prstGeom>
          <a:solidFill>
            <a:srgbClr val="0C0C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TextBox 93"/>
          <p:cNvSpPr txBox="1"/>
          <p:nvPr/>
        </p:nvSpPr>
        <p:spPr>
          <a:xfrm>
            <a:off x="340000" y="5150000"/>
            <a:ext cx="4700000" cy="21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C91313"/>
                </a:solidFill>
                <a:latin typeface="DM Sans"/>
              </a:rPr>
              <a:t>CONTROL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60000" y="5360000"/>
            <a:ext cx="1620000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Host Switching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030000" y="536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Automatic / Manual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085066" y="536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Automatic / Manual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140133" y="536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Automatic / Manual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195200" y="536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Automatic / Manual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0250266" y="536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Automatic / Manual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2305333" y="536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Automatic / Manual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00000" y="561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3" name="TextBox 102"/>
          <p:cNvSpPr txBox="1"/>
          <p:nvPr/>
        </p:nvSpPr>
        <p:spPr>
          <a:xfrm>
            <a:off x="360000" y="5620000"/>
            <a:ext cx="1620000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API Control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030000" y="562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TCP/IP &amp; RS-232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085066" y="562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TCP/IP &amp; RS-232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140133" y="562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TCP/IP &amp; RS-232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195200" y="562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TCP/IP &amp; RS-232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250266" y="562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TCP/IP &amp; RS-232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305333" y="562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TCP/IP &amp; RS-232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00000" y="587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1" name="TextBox 110"/>
          <p:cNvSpPr txBox="1"/>
          <p:nvPr/>
        </p:nvSpPr>
        <p:spPr>
          <a:xfrm>
            <a:off x="360000" y="5880000"/>
            <a:ext cx="1620000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Network Port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030000" y="588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085066" y="588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140133" y="588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195200" y="588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0250266" y="588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Tx: 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2305333" y="588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Tx: 2 &amp; Rx: 1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00000" y="613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9" name="TextBox 118"/>
          <p:cNvSpPr txBox="1"/>
          <p:nvPr/>
        </p:nvSpPr>
        <p:spPr>
          <a:xfrm>
            <a:off x="360000" y="6140000"/>
            <a:ext cx="1620000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Web GUI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000000" y="614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055066" y="614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110133" y="614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165200" y="614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0220266" y="614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2275333" y="614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00000" y="639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7" name="TextBox 126"/>
          <p:cNvSpPr txBox="1"/>
          <p:nvPr/>
        </p:nvSpPr>
        <p:spPr>
          <a:xfrm>
            <a:off x="360000" y="6400000"/>
            <a:ext cx="1620000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EDID Management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030000" y="640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Configurable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085066" y="640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Configurable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140133" y="640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Configurable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195200" y="640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Configurable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250266" y="640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Configurable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305333" y="640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Configurable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300000" y="665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5" name="Rectangle 134"/>
          <p:cNvSpPr/>
          <p:nvPr/>
        </p:nvSpPr>
        <p:spPr>
          <a:xfrm>
            <a:off x="300000" y="6660000"/>
            <a:ext cx="14030400" cy="210000"/>
          </a:xfrm>
          <a:prstGeom prst="rect">
            <a:avLst/>
          </a:prstGeom>
          <a:solidFill>
            <a:srgbClr val="0C0C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6" name="TextBox 135"/>
          <p:cNvSpPr txBox="1"/>
          <p:nvPr/>
        </p:nvSpPr>
        <p:spPr>
          <a:xfrm>
            <a:off x="340000" y="6660000"/>
            <a:ext cx="4700000" cy="21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C91313"/>
                </a:solidFill>
                <a:latin typeface="DM Sans"/>
              </a:rPr>
              <a:t>EXTENSION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60000" y="6870000"/>
            <a:ext cx="1620000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Distance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000000" y="6870000"/>
            <a:ext cx="2055066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055066" y="6870000"/>
            <a:ext cx="2055066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140133" y="6870000"/>
            <a:ext cx="1995066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100m 4K60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with optional Rx (RAV-EX-HDBT-TRx)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195200" y="6870000"/>
            <a:ext cx="1995066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100m 4K60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with optional Rx (RAV-EX-HDBT-TRx)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0250266" y="6870000"/>
            <a:ext cx="1995066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40m 4K60</a:t>
            </a:r>
          </a:p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70m 1080P60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305333" y="6870000"/>
            <a:ext cx="1995066" cy="42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100m 4K60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00000" y="728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5" name="Rectangle 144"/>
          <p:cNvSpPr/>
          <p:nvPr/>
        </p:nvSpPr>
        <p:spPr>
          <a:xfrm>
            <a:off x="300000" y="7290000"/>
            <a:ext cx="14030400" cy="210000"/>
          </a:xfrm>
          <a:prstGeom prst="rect">
            <a:avLst/>
          </a:prstGeom>
          <a:solidFill>
            <a:srgbClr val="0C0C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6" name="TextBox 145"/>
          <p:cNvSpPr txBox="1"/>
          <p:nvPr/>
        </p:nvSpPr>
        <p:spPr>
          <a:xfrm>
            <a:off x="340000" y="7290000"/>
            <a:ext cx="4700000" cy="21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C91313"/>
                </a:solidFill>
                <a:latin typeface="DM Sans"/>
              </a:rPr>
              <a:t>POWER DELIVERY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60000" y="7500000"/>
            <a:ext cx="1620000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USB-C Charging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030000" y="750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60W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085066" y="750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1× 100W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140133" y="750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60W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8195200" y="750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60W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10250266" y="750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60W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2305333" y="750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2× 60W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300000" y="775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5" name="TextBox 154"/>
          <p:cNvSpPr txBox="1"/>
          <p:nvPr/>
        </p:nvSpPr>
        <p:spPr>
          <a:xfrm>
            <a:off x="360000" y="7760000"/>
            <a:ext cx="1620000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FFFFFF"/>
                </a:solidFill>
                <a:latin typeface="DM Sans"/>
              </a:rPr>
              <a:t>PoC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000000" y="776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055066" y="776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110133" y="776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165200" y="776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88888"/>
                </a:solidFill>
                <a:latin typeface="DM Sans"/>
              </a:rPr>
              <a:t>—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0250266" y="7760000"/>
            <a:ext cx="199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2000"/>
              </a:lnSpc>
            </a:pPr>
            <a:r>
              <a:rPr sz="750" b="0">
                <a:solidFill>
                  <a:srgbClr val="F2E3E3"/>
                </a:solidFill>
                <a:latin typeface="DM Sans"/>
              </a:rPr>
              <a:t>Rx powered from Tx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2275333" y="7760000"/>
            <a:ext cx="2055066" cy="2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>
                <a:solidFill>
                  <a:srgbClr val="C91313"/>
                </a:solidFill>
                <a:latin typeface="DM Sans"/>
              </a:rPr>
              <a:t>✓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00000" y="8016825"/>
            <a:ext cx="14030400" cy="6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000" y="1680000"/>
            <a:ext cx="3000000" cy="16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6500" b="1" i="0">
                <a:solidFill>
                  <a:srgbClr val="C91313"/>
                </a:solidFill>
                <a:latin typeface="Dela Gothic One"/>
              </a:rPr>
              <a:t>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640000"/>
            <a:ext cx="11200000" cy="22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4600" b="1" i="0">
                <a:solidFill>
                  <a:srgbClr val="FFFFFF"/>
                </a:solidFill>
                <a:latin typeface="Dela Gothic One"/>
              </a:rPr>
              <a:t>The future of connectivity is USB-C.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585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red_g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0"/>
            <a:ext cx="6400800" cy="8229600"/>
          </a:xfrm>
          <a:prstGeom prst="rect">
            <a:avLst/>
          </a:prstGeom>
        </p:spPr>
      </p:pic>
      <p:pic>
        <p:nvPicPr>
          <p:cNvPr id="4" name="Picture 3" descr="prod_hero_matri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000" y="3435600"/>
            <a:ext cx="5400000" cy="1358400"/>
          </a:xfrm>
          <a:prstGeom prst="rect">
            <a:avLst/>
          </a:prstGeom>
        </p:spPr>
      </p:pic>
      <p:pic>
        <p:nvPicPr>
          <p:cNvPr id="5" name="Picture 4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MATRICES / MAGNI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280000"/>
            <a:ext cx="740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800" b="1" i="0">
                <a:solidFill>
                  <a:srgbClr val="FFFFFF"/>
                </a:solidFill>
                <a:latin typeface="Dela Gothic One"/>
              </a:rPr>
              <a:t>RAV-MS-4x2DLHU-Tx/Rx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010000"/>
            <a:ext cx="7400000" cy="8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600" b="0" i="0">
                <a:solidFill>
                  <a:srgbClr val="C91313"/>
                </a:solidFill>
                <a:latin typeface="Dela Gothic One"/>
              </a:rPr>
              <a:t>THE WORLD’S FIRST HDBASET 3.0 + USB 3.2 MATRIX SWITCHER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87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62000" y="4080000"/>
            <a:ext cx="700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400" b="0" i="0">
                <a:solidFill>
                  <a:srgbClr val="FFE5E5"/>
                </a:solidFill>
                <a:latin typeface="DM Sans"/>
              </a:rPr>
              <a:t>Four inputs, two independent HDMI outputs at 100m over a single Cat 6 cable.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" y="490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222000" y="4875000"/>
            <a:ext cx="30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Dela Gothic One"/>
              </a:rPr>
              <a:t>4×2 MATRIX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2000" y="5200000"/>
            <a:ext cx="6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 i="0">
                <a:solidFill>
                  <a:srgbClr val="FFE5E5"/>
                </a:solidFill>
                <a:latin typeface="DM Sans"/>
              </a:rPr>
              <a:t>4 Tx + 3 Rx inputs → 2 independent HDMI outputs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566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222000" y="5635000"/>
            <a:ext cx="30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Dela Gothic One"/>
              </a:rPr>
              <a:t>100m REACH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2000" y="5960000"/>
            <a:ext cx="6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 i="0">
                <a:solidFill>
                  <a:srgbClr val="FFE5E5"/>
                </a:solidFill>
                <a:latin typeface="DM Sans"/>
              </a:rPr>
              <a:t>Full HDBaseT 3.0 + USB 3.2 over a single Cat 6A cable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2000" y="642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222000" y="6395000"/>
            <a:ext cx="30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Dela Gothic One"/>
              </a:rPr>
              <a:t>4K @ 60Hz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2000" y="6720000"/>
            <a:ext cx="6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 i="0">
                <a:solidFill>
                  <a:srgbClr val="FFE5E5"/>
                </a:solidFill>
                <a:latin typeface="DM Sans"/>
              </a:rPr>
              <a:t>Uncompressed 4:4:4 video — no scaling, no shortcuts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2000" y="718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222000" y="7155000"/>
            <a:ext cx="30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Dela Gothic One"/>
              </a:rPr>
              <a:t>100W CHARGING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22000" y="7480000"/>
            <a:ext cx="6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 i="0">
                <a:solidFill>
                  <a:srgbClr val="FFE5E5"/>
                </a:solidFill>
                <a:latin typeface="DM Sans"/>
              </a:rPr>
              <a:t>USB-C PD, 1G Ethernet, DP-Alt — one cable does it all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red_g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0"/>
            <a:ext cx="6400800" cy="8229600"/>
          </a:xfrm>
          <a:prstGeom prst="rect">
            <a:avLst/>
          </a:prstGeom>
        </p:spPr>
      </p:pic>
      <p:pic>
        <p:nvPicPr>
          <p:cNvPr id="4" name="Picture 3" descr="logo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MATRICES / MAGNI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280000"/>
            <a:ext cx="730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400" b="1" i="0">
                <a:solidFill>
                  <a:srgbClr val="FFFFFF"/>
                </a:solidFill>
                <a:latin typeface="Dela Gothic One"/>
              </a:rPr>
              <a:t>RAV-SW-4x2HU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050000"/>
            <a:ext cx="7300000" cy="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800" b="0" i="0">
                <a:solidFill>
                  <a:srgbClr val="C91313"/>
                </a:solidFill>
                <a:latin typeface="Dela Gothic One"/>
              </a:rPr>
              <a:t>4×2 HDMI &amp; USB-C PRESENTATION SWITCH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376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62000" y="3980000"/>
            <a:ext cx="690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FFE5E5"/>
                </a:solidFill>
                <a:latin typeface="DM Sans"/>
              </a:rPr>
              <a:t>Multi-source presentation switching for boardrooms and divisible spaces.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" y="470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222000" y="4675000"/>
            <a:ext cx="34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Dela Gothic One"/>
              </a:rPr>
              <a:t>4×2 SWITCHING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2000" y="5000000"/>
            <a:ext cx="6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0" i="0">
                <a:solidFill>
                  <a:srgbClr val="FFE5E5"/>
                </a:solidFill>
                <a:latin typeface="DM Sans"/>
              </a:rPr>
              <a:t>Four sources to two independent displays.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0" y="550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222000" y="5475000"/>
            <a:ext cx="34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Dela Gothic One"/>
              </a:rPr>
              <a:t>USB-C BYOM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2000" y="5800000"/>
            <a:ext cx="6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0" i="0">
                <a:solidFill>
                  <a:srgbClr val="FFE5E5"/>
                </a:solidFill>
                <a:latin typeface="DM Sans"/>
              </a:rPr>
              <a:t>Bring your own meeting from any device.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2000" y="630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222000" y="6275000"/>
            <a:ext cx="34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Dela Gothic One"/>
              </a:rPr>
              <a:t>DUAL 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2000" y="6600000"/>
            <a:ext cx="6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0" i="0">
                <a:solidFill>
                  <a:srgbClr val="FFE5E5"/>
                </a:solidFill>
                <a:latin typeface="DM Sans"/>
              </a:rPr>
              <a:t>Drive two rooms or two screens at once.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2000" y="710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222000" y="7075000"/>
            <a:ext cx="34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Dela Gothic One"/>
              </a:rPr>
              <a:t>FULL FUNCTION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2000" y="7400000"/>
            <a:ext cx="6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0" i="0">
                <a:solidFill>
                  <a:srgbClr val="FFE5E5"/>
                </a:solidFill>
                <a:latin typeface="DM Sans"/>
              </a:rPr>
              <a:t>Audio, video, USB, power and data.</a:t>
            </a:r>
          </a:p>
        </p:txBody>
      </p:sp>
      <p:pic>
        <p:nvPicPr>
          <p:cNvPr id="22" name="Picture 21" descr="prod_4x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000" y="2346038"/>
            <a:ext cx="4500000" cy="260792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300000" y="6400000"/>
            <a:ext cx="1375000" cy="360000"/>
          </a:xfrm>
          <a:prstGeom prst="round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9300000" y="6460000"/>
            <a:ext cx="1375000" cy="2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DM Sans"/>
              </a:rPr>
              <a:t>HDMI ×2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825000" y="6400000"/>
            <a:ext cx="1520000" cy="360000"/>
          </a:xfrm>
          <a:prstGeom prst="round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10825000" y="6460000"/>
            <a:ext cx="1520000" cy="2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DM Sans"/>
              </a:rPr>
              <a:t>USB-C ×2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2495000" y="6400000"/>
            <a:ext cx="1085000" cy="360000"/>
          </a:xfrm>
          <a:prstGeom prst="round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12495000" y="6460000"/>
            <a:ext cx="1085000" cy="2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DM Sans"/>
              </a:rPr>
              <a:t>AUDIO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3730000" y="6400000"/>
            <a:ext cx="1085000" cy="360000"/>
          </a:xfrm>
          <a:prstGeom prst="round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13730000" y="6460000"/>
            <a:ext cx="1085000" cy="2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DM Sans"/>
              </a:rPr>
              <a:t>VIDEO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ACCESSORIES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32000"/>
            <a:ext cx="1250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400" b="1" i="0">
                <a:solidFill>
                  <a:srgbClr val="FFFFFF"/>
                </a:solidFill>
                <a:latin typeface="Dela Gothic One"/>
              </a:rPr>
              <a:t>FINISH THE ROOM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15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2000" y="3380000"/>
            <a:ext cx="1180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600" b="0" i="0">
                <a:solidFill>
                  <a:srgbClr val="FFE5E5"/>
                </a:solidFill>
                <a:latin typeface="DM Sans"/>
              </a:rPr>
              <a:t>The cables and connectivity that complete every BYOM install.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3950000"/>
            <a:ext cx="6477000" cy="345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62000" y="3950000"/>
            <a:ext cx="6477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041400" y="4250000"/>
            <a:ext cx="5917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100" b="1" i="0">
                <a:solidFill>
                  <a:srgbClr val="FFFFFF"/>
                </a:solidFill>
                <a:latin typeface="Dela Gothic One"/>
              </a:rPr>
              <a:t>RAV-CA-UC-AOC/FF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1400" y="4790000"/>
            <a:ext cx="5917000" cy="34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ACTIVE OPTICAL CABLE</a:t>
            </a:r>
          </a:p>
        </p:txBody>
      </p:sp>
      <p:pic>
        <p:nvPicPr>
          <p:cNvPr id="12" name="Picture 11" descr="prod_ca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264" y="5150000"/>
            <a:ext cx="1676470" cy="14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1400" y="6570000"/>
            <a:ext cx="5917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USB-C to USB-C active optical cable, full-featured — audio, video, USB, power and data.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7030000"/>
            <a:ext cx="5917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FFFFFF"/>
                </a:solidFill>
                <a:latin typeface="DM Sans"/>
              </a:rPr>
              <a:t>AVAILABLE LENGTHS:  5m  ·  8m  ·  10m  ·  15m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18400" y="3950000"/>
            <a:ext cx="6477000" cy="345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7518400" y="3950000"/>
            <a:ext cx="6477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797800" y="4250000"/>
            <a:ext cx="5917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100" b="1" i="0">
                <a:solidFill>
                  <a:srgbClr val="FFFFFF"/>
                </a:solidFill>
                <a:latin typeface="Dela Gothic One"/>
              </a:rPr>
              <a:t>RAV-RC-HU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97800" y="4790000"/>
            <a:ext cx="5917000" cy="34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IN-DESK CUBBY</a:t>
            </a:r>
          </a:p>
        </p:txBody>
      </p:sp>
      <p:pic>
        <p:nvPicPr>
          <p:cNvPr id="19" name="Picture 18" descr="prod_cubb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561" y="5150000"/>
            <a:ext cx="1680676" cy="14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97800" y="6570000"/>
            <a:ext cx="5917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Tidy in-desk connectivity cubby keeping every connector to hand at the table.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7800" y="7030000"/>
            <a:ext cx="5917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FFFFFF"/>
                </a:solidFill>
                <a:latin typeface="DM Sans"/>
              </a:rPr>
              <a:t>CONNECTORS:  USB-C  ·  HDMI  ·  USB-A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WHERE WE FIT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32000"/>
            <a:ext cx="1250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400" b="1" i="0">
                <a:solidFill>
                  <a:srgbClr val="FFFFFF"/>
                </a:solidFill>
                <a:latin typeface="Dela Gothic One"/>
              </a:rPr>
              <a:t>EVERY ROOM. EVERY SCALE.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302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2000" y="3556000"/>
            <a:ext cx="1150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800" b="0" i="0">
                <a:solidFill>
                  <a:srgbClr val="FFE5E5"/>
                </a:solidFill>
                <a:latin typeface="DM Sans"/>
              </a:rPr>
              <a:t>From huddle spaces to boardrooms — one cable, every laptop, no IT call.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572000"/>
            <a:ext cx="3149600" cy="2794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62000" y="4572000"/>
            <a:ext cx="31496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990600" y="4826000"/>
            <a:ext cx="2749600" cy="6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600" b="0" i="0">
                <a:solidFill>
                  <a:srgbClr val="C91313"/>
                </a:solidFill>
                <a:latin typeface="Dela Gothic One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5461000"/>
            <a:ext cx="27496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700" b="1" i="0">
                <a:solidFill>
                  <a:srgbClr val="FFFFFF"/>
                </a:solidFill>
                <a:latin typeface="Dela Gothic One"/>
              </a:rPr>
              <a:t>Huddle rooms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5969000"/>
            <a:ext cx="2749600" cy="12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2–6 seats. UC SmartHub + USB-C switcher. Walk in, plug in, present.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4000" y="4572000"/>
            <a:ext cx="3149600" cy="2794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064000" y="4572000"/>
            <a:ext cx="31496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292600" y="4826000"/>
            <a:ext cx="2749600" cy="6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600" b="0" i="0">
                <a:solidFill>
                  <a:srgbClr val="C91313"/>
                </a:solidFill>
                <a:latin typeface="Dela Gothic One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2600" y="5461000"/>
            <a:ext cx="27496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700" b="1" i="0">
                <a:solidFill>
                  <a:srgbClr val="FFFFFF"/>
                </a:solidFill>
                <a:latin typeface="Dela Gothic One"/>
              </a:rPr>
              <a:t>Meeting rooms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2600" y="5969000"/>
            <a:ext cx="2749600" cy="12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6–12 seats. Kratos switcher with HDBaseT extension to the display wall.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66000" y="4572000"/>
            <a:ext cx="3149600" cy="2794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7366000" y="4572000"/>
            <a:ext cx="31496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594600" y="4826000"/>
            <a:ext cx="2749600" cy="6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600" b="0" i="0">
                <a:solidFill>
                  <a:srgbClr val="C91313"/>
                </a:solidFill>
                <a:latin typeface="Dela Gothic One"/>
              </a:rPr>
              <a:t>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94600" y="5461000"/>
            <a:ext cx="27496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700" b="1" i="0">
                <a:solidFill>
                  <a:srgbClr val="FFFFFF"/>
                </a:solidFill>
                <a:latin typeface="Dela Gothic One"/>
              </a:rPr>
              <a:t>Boardrooms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4600" y="5969000"/>
            <a:ext cx="2749600" cy="12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Dual-display setups. Magni matrix + Osiris extenders — 100m signal reach.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668000" y="4572000"/>
            <a:ext cx="3149600" cy="2794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0668000" y="4572000"/>
            <a:ext cx="31496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10896600" y="4826000"/>
            <a:ext cx="2749600" cy="6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600" b="0" i="0">
                <a:solidFill>
                  <a:srgbClr val="C91313"/>
                </a:solidFill>
                <a:latin typeface="Dela Gothic One"/>
              </a:rPr>
              <a:t>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896600" y="5461000"/>
            <a:ext cx="27496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700" b="1" i="0">
                <a:solidFill>
                  <a:srgbClr val="FFFFFF"/>
                </a:solidFill>
                <a:latin typeface="Dela Gothic One"/>
              </a:rPr>
              <a:t>Training spaces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96600" y="5969000"/>
            <a:ext cx="2749600" cy="12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Multi-source switching, presenter laptop, instructor PC, BYOD support.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PARTNERSHIP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32000"/>
            <a:ext cx="13335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400" b="1" i="0">
                <a:solidFill>
                  <a:srgbClr val="FFFFFF"/>
                </a:solidFill>
                <a:latin typeface="Dela Gothic One"/>
              </a:rPr>
              <a:t>NOW DISTRIBUTED BY ASCENTAE.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302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2000" y="3619500"/>
            <a:ext cx="13081000" cy="9525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800" b="0" i="0">
                <a:solidFill>
                  <a:srgbClr val="FFE5E5"/>
                </a:solidFill>
                <a:latin typeface="DM Sans"/>
              </a:rPr>
              <a:t>Signed October 2025. Ascentae’s BYOM portfolio now carries the full ReThink range — Kratos, Magni, Osiris and UC SmartHub — backed by their UK sales, support and logistics infrastructure.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5016500"/>
            <a:ext cx="13081000" cy="20955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62000" y="5016500"/>
            <a:ext cx="76200" cy="20955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143000" y="5060000"/>
            <a:ext cx="90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5600" b="1" i="0">
                <a:solidFill>
                  <a:srgbClr val="C91313"/>
                </a:solidFill>
                <a:latin typeface="Dela Gothic One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8500" y="5334000"/>
            <a:ext cx="11176000" cy="1143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0">
                <a:solidFill>
                  <a:srgbClr val="FFFFFF"/>
                </a:solidFill>
                <a:latin typeface="DM Sans"/>
              </a:rPr>
              <a:t>Adding ReThink to our portfolio is a natural step in Ascentae’s mission to deliver smarter connectivity to the workplace. Their innovative range of switchers, matrices and extenders directly supports our BYOM strategy.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8500" y="6604000"/>
            <a:ext cx="10160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C91313"/>
                </a:solidFill>
                <a:latin typeface="DM Sans"/>
              </a:rPr>
              <a:t>JON KNIGHT  /  MANAGING DIRECTOR, ASCENTAE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WHY BUYERS CHOOSE RETHINK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32000"/>
            <a:ext cx="13335000" cy="1143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5600" b="1" i="0">
                <a:solidFill>
                  <a:srgbClr val="FFFFFF"/>
                </a:solidFill>
                <a:latin typeface="Dela Gothic One"/>
              </a:rPr>
              <a:t>PROOF, NOT PROMISES.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3655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62000" y="3937000"/>
            <a:ext cx="3175000" cy="2921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62000" y="3937000"/>
            <a:ext cx="3175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016000" y="4381500"/>
            <a:ext cx="2667000" cy="1016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5000" b="1" i="0">
                <a:solidFill>
                  <a:srgbClr val="FFFFFF"/>
                </a:solidFill>
                <a:latin typeface="Dela Gothic One"/>
              </a:rPr>
              <a:t>50+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6000" y="5588000"/>
            <a:ext cx="2667000" cy="1143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300" b="1" i="0">
                <a:solidFill>
                  <a:srgbClr val="FFE5E5"/>
                </a:solidFill>
                <a:latin typeface="DM Sans"/>
              </a:rPr>
              <a:t>YEARS OF AV INTEGRATION EXPERIENCE BEHIND EVERY PRODUCT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02100" y="3937000"/>
            <a:ext cx="3175000" cy="2921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4102100" y="3937000"/>
            <a:ext cx="3175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356100" y="4381500"/>
            <a:ext cx="2667000" cy="1016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5000" b="1" i="0">
                <a:solidFill>
                  <a:srgbClr val="FFFFFF"/>
                </a:solidFill>
                <a:latin typeface="Dela Gothic One"/>
              </a:rPr>
              <a:t>100m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6100" y="5588000"/>
            <a:ext cx="2667000" cy="1143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300" b="1" i="0">
                <a:solidFill>
                  <a:srgbClr val="FFE5E5"/>
                </a:solidFill>
                <a:latin typeface="DM Sans"/>
              </a:rPr>
              <a:t>FLAGSHIP EXTENSION RANGE — LONGEST IN OUR PORTFOLIO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42200" y="3937000"/>
            <a:ext cx="3175000" cy="2921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7442200" y="3937000"/>
            <a:ext cx="3175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696200" y="4381500"/>
            <a:ext cx="2667000" cy="1016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5000" b="1" i="0">
                <a:solidFill>
                  <a:srgbClr val="FFFFFF"/>
                </a:solidFill>
                <a:latin typeface="Dela Gothic One"/>
              </a:rPr>
              <a:t>USB-C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6200" y="5588000"/>
            <a:ext cx="2667000" cy="1143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300" b="1" i="0">
                <a:solidFill>
                  <a:srgbClr val="FFE5E5"/>
                </a:solidFill>
                <a:latin typeface="DM Sans"/>
              </a:rPr>
              <a:t>FIRST AV BRAND ALIGNED WITH THE EU-MANDATED STANDARD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782300" y="3937000"/>
            <a:ext cx="3175000" cy="2921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10782300" y="3937000"/>
            <a:ext cx="3175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1036300" y="4381500"/>
            <a:ext cx="2667000" cy="1016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5000" b="1" i="0">
                <a:solidFill>
                  <a:srgbClr val="FFFFFF"/>
                </a:solidFill>
                <a:latin typeface="Dela Gothic One"/>
              </a:rPr>
              <a:t>UK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36300" y="5588000"/>
            <a:ext cx="2667000" cy="1143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300" b="1" i="0">
                <a:solidFill>
                  <a:srgbClr val="FFE5E5"/>
                </a:solidFill>
                <a:latin typeface="DM Sans"/>
              </a:rPr>
              <a:t>DESIGNED IN BRITAIN — PANTONE 186C, UNION FLAG RED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close_spla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33" y="0"/>
            <a:ext cx="10803466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8229600" cy="82296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logo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44600"/>
            <a:ext cx="1295400" cy="21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540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READY WHEN YOU 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000000"/>
            <a:ext cx="7400000" cy="1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2000"/>
              </a:lnSpc>
            </a:pPr>
            <a:r>
              <a:rPr sz="5200" b="1" i="0">
                <a:solidFill>
                  <a:srgbClr val="FFFFFF"/>
                </a:solidFill>
                <a:latin typeface="Dela Gothic One"/>
              </a:rPr>
              <a:t>LET’S RETHINK
YOUR ROOMS.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85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62000" y="5100000"/>
            <a:ext cx="700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800" b="0" i="0">
                <a:solidFill>
                  <a:srgbClr val="FFE5E5"/>
                </a:solidFill>
                <a:latin typeface="DM Sans"/>
              </a:rPr>
              <a:t>One cable. One experience. Zero excuses.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52000" y="1651000"/>
            <a:ext cx="4318000" cy="49276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9652000" y="1651000"/>
            <a:ext cx="4318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9969500" y="2006600"/>
            <a:ext cx="3718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600" b="1" i="0">
                <a:solidFill>
                  <a:srgbClr val="C91313"/>
                </a:solidFill>
                <a:latin typeface="Dela Gothic One"/>
              </a:rPr>
              <a:t>GET IN TOUCH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69500" y="2751000"/>
            <a:ext cx="3718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>
                <a:solidFill>
                  <a:srgbClr val="888888"/>
                </a:solidFill>
                <a:latin typeface="DM Sans"/>
              </a:rPr>
              <a:t>WEB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69500" y="3001000"/>
            <a:ext cx="3718000" cy="5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500" b="1" i="0">
                <a:solidFill>
                  <a:srgbClr val="FFFFFF"/>
                </a:solidFill>
                <a:latin typeface="DM Sans"/>
              </a:rPr>
              <a:t>rethinkav.com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69500" y="3571000"/>
            <a:ext cx="3718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>
                <a:solidFill>
                  <a:srgbClr val="888888"/>
                </a:solidFill>
                <a:latin typeface="DM Sans"/>
              </a:rPr>
              <a:t>PHONE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69500" y="3821000"/>
            <a:ext cx="3718000" cy="5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500" b="1" i="0">
                <a:solidFill>
                  <a:srgbClr val="FFFFFF"/>
                </a:solidFill>
                <a:latin typeface="DM Sans"/>
              </a:rPr>
              <a:t>+44 7983 135 989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9500" y="4391000"/>
            <a:ext cx="3718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>
                <a:solidFill>
                  <a:srgbClr val="888888"/>
                </a:solidFill>
                <a:latin typeface="DM Sans"/>
              </a:rPr>
              <a:t>EMAIL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69500" y="4641000"/>
            <a:ext cx="3718000" cy="5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500" b="1" i="0">
                <a:solidFill>
                  <a:srgbClr val="FFFFFF"/>
                </a:solidFill>
                <a:latin typeface="DM Sans"/>
              </a:rPr>
              <a:t>support@rethinkav.com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69500" y="5211000"/>
            <a:ext cx="3718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>
                <a:solidFill>
                  <a:srgbClr val="888888"/>
                </a:solidFill>
                <a:latin typeface="DM Sans"/>
              </a:rPr>
              <a:t>UK HEAD OFFICE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69500" y="5461000"/>
            <a:ext cx="3718000" cy="5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500" b="1" i="0">
                <a:solidFill>
                  <a:srgbClr val="FFFFFF"/>
                </a:solidFill>
                <a:latin typeface="DM Sans"/>
              </a:rPr>
              <a:t>Epsom Square, Epsom,
Surrey, KT19 8AG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THE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32000"/>
            <a:ext cx="12500000" cy="8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600" b="1" i="0">
                <a:solidFill>
                  <a:srgbClr val="FFFFFF"/>
                </a:solidFill>
                <a:latin typeface="Dela Gothic One"/>
              </a:rPr>
              <a:t>THE MEETING ROOM IS BROKEN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175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2000" y="3429000"/>
            <a:ext cx="115000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0" i="0">
                <a:solidFill>
                  <a:srgbClr val="FFE5E5"/>
                </a:solidFill>
                <a:latin typeface="DM Sans"/>
              </a:rPr>
              <a:t>Every meeting starts the same way.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150000"/>
            <a:ext cx="650000" cy="6500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82000" y="4227000"/>
            <a:ext cx="65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>
                <a:solidFill>
                  <a:srgbClr val="FFFFFF"/>
                </a:solidFill>
                <a:latin typeface="Dela Gothic One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4975000"/>
            <a:ext cx="3900000" cy="4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600" b="1" i="0">
                <a:solidFill>
                  <a:srgbClr val="FFFFFF"/>
                </a:solidFill>
                <a:latin typeface="Dela Gothic One"/>
              </a:rPr>
              <a:t>CABLE CHAOS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5483000"/>
            <a:ext cx="3900000" cy="1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FFE5E5"/>
                </a:solidFill>
                <a:latin typeface="DM Sans"/>
              </a:rPr>
              <a:t>Three dongles per laptop. A drawer full of adapters. Five minutes lost before a word is said.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19700" y="4150000"/>
            <a:ext cx="650000" cy="6500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339700" y="4227000"/>
            <a:ext cx="65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>
                <a:solidFill>
                  <a:srgbClr val="FFFFFF"/>
                </a:solidFill>
                <a:latin typeface="Dela Gothic One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9700" y="4975000"/>
            <a:ext cx="3900000" cy="4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600" b="1" i="0">
                <a:solidFill>
                  <a:srgbClr val="FFFFFF"/>
                </a:solidFill>
                <a:latin typeface="Dela Gothic One"/>
              </a:rPr>
              <a:t>USB-C FRAGMENTATION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9700" y="5483000"/>
            <a:ext cx="3900000" cy="1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FFE5E5"/>
                </a:solidFill>
                <a:latin typeface="DM Sans"/>
              </a:rPr>
              <a:t>EU mandates USB-C, but the room is HDMI. Half the team is USB-C, half HDMI. Nothing talks.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77400" y="4150000"/>
            <a:ext cx="650000" cy="6500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797400" y="4227000"/>
            <a:ext cx="65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>
                <a:solidFill>
                  <a:srgbClr val="FFFFFF"/>
                </a:solidFill>
                <a:latin typeface="Dela Gothic One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77400" y="4975000"/>
            <a:ext cx="3900000" cy="4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600" b="1" i="0">
                <a:solidFill>
                  <a:srgbClr val="FFFFFF"/>
                </a:solidFill>
                <a:latin typeface="Dela Gothic One"/>
              </a:rPr>
              <a:t>VENDOR LOCK-IN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77400" y="5483000"/>
            <a:ext cx="3900000" cy="1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FFE5E5"/>
                </a:solidFill>
                <a:latin typeface="DM Sans"/>
              </a:rPr>
              <a:t>Your UC platform changed; your hardware didn’t. Now you need a new switcher, matrix and contract.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7112000"/>
            <a:ext cx="900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800" b="1" i="0">
                <a:solidFill>
                  <a:srgbClr val="C91313"/>
                </a:solidFill>
                <a:latin typeface="Dela Gothic One"/>
              </a:rPr>
              <a:t>There’s a better way.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THE TECHNOLOGY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32000"/>
            <a:ext cx="1200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000" b="1" i="0">
                <a:solidFill>
                  <a:srgbClr val="FFFFFF"/>
                </a:solidFill>
                <a:latin typeface="Dela Gothic One"/>
              </a:rPr>
              <a:t>THE EVOLUTION OF USB-C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302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2000" y="3556000"/>
            <a:ext cx="1150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800" b="0" i="0">
                <a:solidFill>
                  <a:srgbClr val="FFE5E5"/>
                </a:solidFill>
                <a:latin typeface="DM Sans"/>
              </a:rPr>
              <a:t>Four generations of one connector — each one faster than the last.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572000"/>
            <a:ext cx="3149600" cy="2794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62000" y="4572000"/>
            <a:ext cx="31496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990600" y="4902000"/>
            <a:ext cx="27496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100" b="1" i="0">
                <a:solidFill>
                  <a:srgbClr val="FFFFFF"/>
                </a:solidFill>
                <a:latin typeface="Dela Gothic One"/>
              </a:rPr>
              <a:t>USB 1.0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5652000"/>
            <a:ext cx="27496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1996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6132000"/>
            <a:ext cx="2749600" cy="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000" b="1" i="0">
                <a:solidFill>
                  <a:srgbClr val="FFFFFF"/>
                </a:solidFill>
                <a:latin typeface="Dela Gothic One"/>
              </a:rPr>
              <a:t>12 Mbps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6802000"/>
            <a:ext cx="27496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>
                <a:solidFill>
                  <a:srgbClr val="888888"/>
                </a:solidFill>
                <a:latin typeface="DM Sans"/>
              </a:rPr>
              <a:t>MAX TRANSFER RATE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64000" y="4572000"/>
            <a:ext cx="3149600" cy="2794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064000" y="4572000"/>
            <a:ext cx="31496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292600" y="4902000"/>
            <a:ext cx="27496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100" b="1" i="0">
                <a:solidFill>
                  <a:srgbClr val="FFFFFF"/>
                </a:solidFill>
                <a:latin typeface="Dela Gothic One"/>
              </a:rPr>
              <a:t>USB 2.0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2600" y="5652000"/>
            <a:ext cx="27496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2000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2600" y="6132000"/>
            <a:ext cx="2749600" cy="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000" b="1" i="0">
                <a:solidFill>
                  <a:srgbClr val="FFFFFF"/>
                </a:solidFill>
                <a:latin typeface="Dela Gothic One"/>
              </a:rPr>
              <a:t>480 Mbps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2600" y="6802000"/>
            <a:ext cx="27496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>
                <a:solidFill>
                  <a:srgbClr val="888888"/>
                </a:solidFill>
                <a:latin typeface="DM Sans"/>
              </a:rPr>
              <a:t>MAX TRANSFER RATE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6000" y="4572000"/>
            <a:ext cx="3149600" cy="2794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7366000" y="4572000"/>
            <a:ext cx="31496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594600" y="4902000"/>
            <a:ext cx="27496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100" b="1" i="0">
                <a:solidFill>
                  <a:srgbClr val="FFFFFF"/>
                </a:solidFill>
                <a:latin typeface="Dela Gothic One"/>
              </a:rPr>
              <a:t>USB 3.0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94600" y="5652000"/>
            <a:ext cx="27496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2008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94600" y="6132000"/>
            <a:ext cx="2749600" cy="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000" b="1" i="0">
                <a:solidFill>
                  <a:srgbClr val="FFFFFF"/>
                </a:solidFill>
                <a:latin typeface="Dela Gothic One"/>
              </a:rPr>
              <a:t>5 Gbps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94600" y="6802000"/>
            <a:ext cx="27496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>
                <a:solidFill>
                  <a:srgbClr val="888888"/>
                </a:solidFill>
                <a:latin typeface="DM Sans"/>
              </a:rPr>
              <a:t>MAX TRANSFER RATE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668000" y="4572000"/>
            <a:ext cx="3149600" cy="2794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10668000" y="4572000"/>
            <a:ext cx="31496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10896600" y="4902000"/>
            <a:ext cx="27496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100" b="1" i="0">
                <a:solidFill>
                  <a:srgbClr val="FFFFFF"/>
                </a:solidFill>
                <a:latin typeface="Dela Gothic One"/>
              </a:rPr>
              <a:t>USB 3.2 Gen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96600" y="5652000"/>
            <a:ext cx="27496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2013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96600" y="6132000"/>
            <a:ext cx="2749600" cy="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000" b="1" i="0">
                <a:solidFill>
                  <a:srgbClr val="FFFFFF"/>
                </a:solidFill>
                <a:latin typeface="Dela Gothic One"/>
              </a:rPr>
              <a:t>10 Gbps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896600" y="6802000"/>
            <a:ext cx="27496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>
                <a:solidFill>
                  <a:srgbClr val="888888"/>
                </a:solidFill>
                <a:latin typeface="DM Sans"/>
              </a:rPr>
              <a:t>MAX TRANSFER RATE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REGULATION / UNITED STATES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32000"/>
            <a:ext cx="1200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6400" b="1" i="0">
                <a:solidFill>
                  <a:srgbClr val="FFFFFF"/>
                </a:solidFill>
                <a:latin typeface="Dela Gothic One"/>
              </a:rPr>
              <a:t>US LAW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58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762000" y="405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222000" y="4025000"/>
            <a:ext cx="37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FFFFFF"/>
                </a:solidFill>
                <a:latin typeface="Dela Gothic One"/>
              </a:rPr>
              <a:t>NO FEDERAL MANDATE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2000" y="4350000"/>
            <a:ext cx="9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E5E5"/>
                </a:solidFill>
                <a:latin typeface="DM Sans"/>
              </a:rPr>
              <a:t>There is currently no federal US law requiring USB-C across devices.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" y="500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222000" y="4975000"/>
            <a:ext cx="37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FFFFFF"/>
                </a:solidFill>
                <a:latin typeface="Dela Gothic One"/>
              </a:rPr>
              <a:t>CALIFORNIA LEADS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2000" y="5300000"/>
            <a:ext cx="9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E5E5"/>
                </a:solidFill>
                <a:latin typeface="DM Sans"/>
              </a:rPr>
              <a:t>A 2023 California law would require new phones and laptops to adopt USB-C by 2026.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0" y="595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222000" y="5925000"/>
            <a:ext cx="37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FFFFFF"/>
                </a:solidFill>
                <a:latin typeface="Dela Gothic One"/>
              </a:rPr>
              <a:t>SENATE PRESSURE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2000" y="6250000"/>
            <a:ext cx="9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E5E5"/>
                </a:solidFill>
                <a:latin typeface="DM Sans"/>
              </a:rPr>
              <a:t>US senators are pushing for an EU-style federal universal-charging policy to cut e-waste.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2000" y="6900000"/>
            <a:ext cx="300000" cy="300000"/>
          </a:xfrm>
          <a:prstGeom prst="round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222000" y="6875000"/>
            <a:ext cx="37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FFFFFF"/>
                </a:solidFill>
                <a:latin typeface="Dela Gothic One"/>
              </a:rPr>
              <a:t>BEHIND THE EU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2000" y="7200000"/>
            <a:ext cx="9300000" cy="3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>
                <a:solidFill>
                  <a:srgbClr val="FFE5E5"/>
                </a:solidFill>
                <a:latin typeface="DM Sans"/>
              </a:rPr>
              <a:t>The US trails the European Union, which already mandates USB-C for many portable electronics.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REGULATION / EU &amp; UK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32000"/>
            <a:ext cx="1200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5600" b="1" i="0">
                <a:solidFill>
                  <a:srgbClr val="FFFFFF"/>
                </a:solidFill>
                <a:latin typeface="Dela Gothic One"/>
              </a:rPr>
              <a:t>EU &amp; UK LAW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45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62000" y="4200000"/>
            <a:ext cx="6477000" cy="240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62000" y="4200000"/>
            <a:ext cx="6477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041400" y="4500000"/>
            <a:ext cx="5917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>
                <a:solidFill>
                  <a:srgbClr val="FFFFFF"/>
                </a:solidFill>
                <a:latin typeface="Dela Gothic One"/>
              </a:rPr>
              <a:t>USB-C CHARGER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1400" y="5020000"/>
            <a:ext cx="5917000" cy="34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UNIVERSAL STANDARD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1400" y="5430000"/>
            <a:ext cx="5917000" cy="10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400" b="0" i="0">
                <a:solidFill>
                  <a:srgbClr val="FFE5E5"/>
                </a:solidFill>
                <a:latin typeface="DM Sans"/>
              </a:rPr>
              <a:t>The EU Common Charger Directive makes USB-C the universal charging standard for phones, tablets, cameras and headphones — effective 28 December 2024.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18400" y="4200000"/>
            <a:ext cx="6477000" cy="240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7518400" y="4200000"/>
            <a:ext cx="6477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797800" y="4500000"/>
            <a:ext cx="5917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>
                <a:solidFill>
                  <a:srgbClr val="FFFFFF"/>
                </a:solidFill>
                <a:latin typeface="Dela Gothic One"/>
              </a:rPr>
              <a:t>LAPTOPS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97800" y="5020000"/>
            <a:ext cx="5917000" cy="34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2026 DEADLINE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7800" y="5430000"/>
            <a:ext cx="5917000" cy="10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400" b="0" i="0">
                <a:solidFill>
                  <a:srgbClr val="FFE5E5"/>
                </a:solidFill>
                <a:latin typeface="DM Sans"/>
              </a:rPr>
              <a:t>Laptops have until 28 April 2026 to comply. The aim: reduce electronic waste and let a single charger power multiple devices.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WHY IT MATTERS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32000"/>
            <a:ext cx="1200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400" b="1" i="0">
                <a:solidFill>
                  <a:srgbClr val="FFFFFF"/>
                </a:solidFill>
                <a:latin typeface="Dela Gothic One"/>
              </a:rPr>
              <a:t>THE MARKET HAS DECIDED.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45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2000" y="3700000"/>
            <a:ext cx="1150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800" b="0" i="0">
                <a:solidFill>
                  <a:srgbClr val="FFE5E5"/>
                </a:solidFill>
                <a:latin typeface="DM Sans"/>
              </a:rPr>
              <a:t>Demand and device support have already moved to USB-C.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900000"/>
            <a:ext cx="4318000" cy="20955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62000" y="4900000"/>
            <a:ext cx="4318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016000" y="5330000"/>
            <a:ext cx="381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5200" b="1" i="0">
                <a:solidFill>
                  <a:srgbClr val="FFFFFF"/>
                </a:solidFill>
                <a:latin typeface="Dela Gothic One"/>
              </a:rPr>
              <a:t>95%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6000" y="6380000"/>
            <a:ext cx="3810000" cy="4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WANT USB-C AS THE STANDARD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7000" y="4900000"/>
            <a:ext cx="4318000" cy="20955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5207000" y="4900000"/>
            <a:ext cx="4318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461000" y="5330000"/>
            <a:ext cx="381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5200" b="1" i="0">
                <a:solidFill>
                  <a:srgbClr val="FFFFFF"/>
                </a:solidFill>
                <a:latin typeface="Dela Gothic One"/>
              </a:rPr>
              <a:t>84%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61000" y="6380000"/>
            <a:ext cx="3810000" cy="4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OF DEVICES ALREADY SUPPORT USB-C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52000" y="4900000"/>
            <a:ext cx="4318000" cy="20955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9652000" y="4900000"/>
            <a:ext cx="4318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9906000" y="5330000"/>
            <a:ext cx="381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5200" b="1" i="0">
                <a:solidFill>
                  <a:srgbClr val="FFFFFF"/>
                </a:solidFill>
                <a:latin typeface="Dela Gothic One"/>
              </a:rPr>
              <a:t>10Gbps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0" y="6380000"/>
            <a:ext cx="3810000" cy="4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1313"/>
                </a:solidFill>
                <a:latin typeface="DM Sans"/>
              </a:rPr>
              <a:t>FAST NETWORK &amp; CHARGING SPEEDS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WHAT ARE WE TRYING TO ACHIEVE?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32000"/>
            <a:ext cx="12000000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5200" b="1" i="0">
                <a:solidFill>
                  <a:srgbClr val="FFFFFF"/>
                </a:solidFill>
                <a:latin typeface="Dela Gothic One"/>
              </a:rPr>
              <a:t>THE 5 ELEMENTS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4500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2000" y="3700000"/>
            <a:ext cx="11500000" cy="5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800" b="0" i="0">
                <a:solidFill>
                  <a:srgbClr val="FFE5E5"/>
                </a:solidFill>
                <a:latin typeface="DM Sans"/>
              </a:rPr>
              <a:t>One USB-C cable carries all five — nothing left on the table.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650000"/>
            <a:ext cx="2510000" cy="255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62000" y="4650000"/>
            <a:ext cx="2510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icon_aud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00" y="5197995"/>
            <a:ext cx="1150000" cy="1004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6500000"/>
            <a:ext cx="25100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Dela Gothic One"/>
              </a:rPr>
              <a:t>AUDIO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2000" y="4650000"/>
            <a:ext cx="2510000" cy="255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492000" y="4650000"/>
            <a:ext cx="2510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 descr="icon_vide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000" y="5187772"/>
            <a:ext cx="1150000" cy="10244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92000" y="6500000"/>
            <a:ext cx="25100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Dela Gothic One"/>
              </a:rPr>
              <a:t>VIDEO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22000" y="4650000"/>
            <a:ext cx="2510000" cy="255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6222000" y="4650000"/>
            <a:ext cx="2510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 descr="icon_us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164" y="5125000"/>
            <a:ext cx="597670" cy="115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22000" y="6500000"/>
            <a:ext cx="25100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Dela Gothic One"/>
              </a:rPr>
              <a:t>USB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52000" y="4650000"/>
            <a:ext cx="2510000" cy="255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8952000" y="4650000"/>
            <a:ext cx="2510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Picture 21" descr="icon_pow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4225" y="5125000"/>
            <a:ext cx="625549" cy="115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52000" y="6500000"/>
            <a:ext cx="25100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Dela Gothic One"/>
              </a:rPr>
              <a:t>POWER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682000" y="4650000"/>
            <a:ext cx="2510000" cy="255000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11682000" y="4650000"/>
            <a:ext cx="2510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6" name="Picture 25" descr="icon_dat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2000" y="5165419"/>
            <a:ext cx="1150000" cy="10691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682000" y="6500000"/>
            <a:ext cx="2510000" cy="46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900" b="1" i="0">
                <a:solidFill>
                  <a:srgbClr val="FFFFFF"/>
                </a:solidFill>
                <a:latin typeface="Dela Gothic One"/>
              </a:rPr>
              <a:t>DATA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logo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814"/>
            <a:ext cx="1295400" cy="21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51000"/>
            <a:ext cx="1150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THE DIFFERENCE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476500"/>
            <a:ext cx="13119100" cy="762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000" b="1" i="0">
                <a:solidFill>
                  <a:srgbClr val="FFFFFF"/>
                </a:solidFill>
                <a:latin typeface="Dela Gothic One"/>
              </a:rPr>
              <a:t>WHY RETHINK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365500"/>
            <a:ext cx="1524000" cy="50800"/>
          </a:xfrm>
          <a:prstGeom prst="rect">
            <a:avLst/>
          </a:prstGeom>
          <a:solidFill>
            <a:srgbClr val="C9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2000" y="3619500"/>
            <a:ext cx="13119100" cy="4445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800" b="0" i="0">
                <a:solidFill>
                  <a:srgbClr val="FFE5E5"/>
                </a:solidFill>
                <a:latin typeface="DM Sans"/>
              </a:rPr>
              <a:t>Three things you won’t get from anyone else.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4572000"/>
            <a:ext cx="1016000" cy="762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400" b="1" i="0">
                <a:solidFill>
                  <a:srgbClr val="C91313"/>
                </a:solidFill>
                <a:latin typeface="Dela Gothic One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524500"/>
            <a:ext cx="4318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BRITISH BY DESIGN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842000"/>
            <a:ext cx="4318000" cy="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700" b="1" i="0">
                <a:solidFill>
                  <a:srgbClr val="FFFFFF"/>
                </a:solidFill>
                <a:latin typeface="Dela Gothic One"/>
              </a:rPr>
              <a:t>Pantone 186C runs through everything.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6620000"/>
            <a:ext cx="4318000" cy="1397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Designed in the UK and engineered for British and European standards from the ground up. The red on every product is the red that flies on the Union Flag.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6200" y="4572000"/>
            <a:ext cx="1016000" cy="762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400" b="1" i="0">
                <a:solidFill>
                  <a:srgbClr val="C91313"/>
                </a:solidFill>
                <a:latin typeface="Dela Gothic One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6200" y="5524500"/>
            <a:ext cx="4318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50+ YEARS DEEP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6200" y="5842000"/>
            <a:ext cx="4318000" cy="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700" b="1" i="0">
                <a:solidFill>
                  <a:srgbClr val="FFFFFF"/>
                </a:solidFill>
                <a:latin typeface="Dela Gothic One"/>
              </a:rPr>
              <a:t>We didn’t start last year.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6200" y="6620000"/>
            <a:ext cx="4318000" cy="1397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Five decades of AV integration experience behind every product. We’ve seen every meeting-room failure mode — and built the answer.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50400" y="4572000"/>
            <a:ext cx="1016000" cy="762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400" b="1" i="0">
                <a:solidFill>
                  <a:srgbClr val="C91313"/>
                </a:solidFill>
                <a:latin typeface="Dela Gothic One"/>
              </a:rPr>
              <a:t>03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50400" y="5524500"/>
            <a:ext cx="4318000" cy="3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C91313"/>
                </a:solidFill>
                <a:latin typeface="DM Sans"/>
              </a:rPr>
              <a:t>BACKED BY ASCENTAE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50400" y="5842000"/>
            <a:ext cx="4318000" cy="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700" b="1" i="0">
                <a:solidFill>
                  <a:srgbClr val="FFFFFF"/>
                </a:solidFill>
                <a:latin typeface="Dela Gothic One"/>
              </a:rPr>
              <a:t>UK distribution that ships.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50400" y="6620000"/>
            <a:ext cx="4318000" cy="1397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300" b="0" i="0">
                <a:solidFill>
                  <a:srgbClr val="FFE5E5"/>
                </a:solidFill>
                <a:latin typeface="DM Sans"/>
              </a:rPr>
              <a:t>Distributed in the UK through Ascentae, with stock on shelves, demo units available and the support to back every install.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2348</Words>
  <Application>Microsoft Office PowerPoint</Application>
  <PresentationFormat>Custom</PresentationFormat>
  <Paragraphs>547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Dela Gothic One</vt:lpstr>
      <vt:lpstr>Arial</vt:lpstr>
      <vt:lpstr>DM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Chris C</cp:lastModifiedBy>
  <cp:revision>2</cp:revision>
  <dcterms:created xsi:type="dcterms:W3CDTF">2013-01-27T09:14:16Z</dcterms:created>
  <dcterms:modified xsi:type="dcterms:W3CDTF">2026-06-03T08:28:47Z</dcterms:modified>
  <cp:category/>
</cp:coreProperties>
</file>